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59"/>
  </p:notesMasterIdLst>
  <p:sldIdLst>
    <p:sldId id="256" r:id="rId2"/>
    <p:sldId id="314" r:id="rId3"/>
    <p:sldId id="257" r:id="rId4"/>
    <p:sldId id="258" r:id="rId5"/>
    <p:sldId id="293" r:id="rId6"/>
    <p:sldId id="259" r:id="rId7"/>
    <p:sldId id="260" r:id="rId8"/>
    <p:sldId id="291" r:id="rId9"/>
    <p:sldId id="261" r:id="rId10"/>
    <p:sldId id="262" r:id="rId11"/>
    <p:sldId id="263" r:id="rId12"/>
    <p:sldId id="264" r:id="rId13"/>
    <p:sldId id="265" r:id="rId14"/>
    <p:sldId id="266" r:id="rId15"/>
    <p:sldId id="307" r:id="rId16"/>
    <p:sldId id="313" r:id="rId17"/>
    <p:sldId id="286" r:id="rId18"/>
    <p:sldId id="267" r:id="rId19"/>
    <p:sldId id="268" r:id="rId20"/>
    <p:sldId id="269" r:id="rId21"/>
    <p:sldId id="292" r:id="rId22"/>
    <p:sldId id="270" r:id="rId23"/>
    <p:sldId id="316" r:id="rId24"/>
    <p:sldId id="305" r:id="rId25"/>
    <p:sldId id="309" r:id="rId26"/>
    <p:sldId id="306" r:id="rId27"/>
    <p:sldId id="296" r:id="rId28"/>
    <p:sldId id="297" r:id="rId29"/>
    <p:sldId id="298" r:id="rId30"/>
    <p:sldId id="271" r:id="rId31"/>
    <p:sldId id="272" r:id="rId32"/>
    <p:sldId id="301" r:id="rId33"/>
    <p:sldId id="310" r:id="rId34"/>
    <p:sldId id="302" r:id="rId35"/>
    <p:sldId id="273" r:id="rId36"/>
    <p:sldId id="287" r:id="rId37"/>
    <p:sldId id="274" r:id="rId38"/>
    <p:sldId id="275" r:id="rId39"/>
    <p:sldId id="294" r:id="rId40"/>
    <p:sldId id="311" r:id="rId41"/>
    <p:sldId id="290" r:id="rId42"/>
    <p:sldId id="312" r:id="rId43"/>
    <p:sldId id="276" r:id="rId44"/>
    <p:sldId id="277" r:id="rId45"/>
    <p:sldId id="315" r:id="rId46"/>
    <p:sldId id="278" r:id="rId47"/>
    <p:sldId id="279" r:id="rId48"/>
    <p:sldId id="282" r:id="rId49"/>
    <p:sldId id="280" r:id="rId50"/>
    <p:sldId id="283" r:id="rId51"/>
    <p:sldId id="281" r:id="rId52"/>
    <p:sldId id="284" r:id="rId53"/>
    <p:sldId id="285" r:id="rId54"/>
    <p:sldId id="303" r:id="rId55"/>
    <p:sldId id="304" r:id="rId56"/>
    <p:sldId id="289" r:id="rId57"/>
    <p:sldId id="317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775A4A"/>
    <a:srgbClr val="DE9A66"/>
    <a:srgbClr val="5A8DFB"/>
    <a:srgbClr val="2D500C"/>
    <a:srgbClr val="518ACC"/>
    <a:srgbClr val="FBF5E9"/>
    <a:srgbClr val="FCF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4854" autoAdjust="0"/>
  </p:normalViewPr>
  <p:slideViewPr>
    <p:cSldViewPr snapToGrid="0">
      <p:cViewPr varScale="1">
        <p:scale>
          <a:sx n="58" d="100"/>
          <a:sy n="58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1E756-D6D7-4D77-A663-76F3294454E2}" type="doc">
      <dgm:prSet loTypeId="urn:microsoft.com/office/officeart/2009/3/layout/RandomtoResultProcess" loCatId="process" qsTypeId="urn:microsoft.com/office/officeart/2005/8/quickstyle/3d3" qsCatId="3D" csTypeId="urn:microsoft.com/office/officeart/2005/8/colors/colorful2" csCatId="colorful"/>
      <dgm:spPr/>
      <dgm:t>
        <a:bodyPr/>
        <a:lstStyle/>
        <a:p>
          <a:pPr rtl="1"/>
          <a:endParaRPr lang="ar-IQ"/>
        </a:p>
      </dgm:t>
    </dgm:pt>
    <dgm:pt modelId="{AFFA78DC-59F5-4D95-B46D-75A385D9AB16}">
      <dgm:prSet/>
      <dgm:spPr/>
      <dgm:t>
        <a:bodyPr/>
        <a:lstStyle/>
        <a:p>
          <a:pPr rtl="1"/>
          <a:r>
            <a:rPr lang="en-US" b="0" smtClean="0">
              <a:latin typeface="Arial Rounded MT Bold" panose="020F0704030504030204" pitchFamily="34" charset="0"/>
            </a:rPr>
            <a:t>Clinical Features </a:t>
          </a:r>
          <a:endParaRPr lang="ar-IQ">
            <a:latin typeface="Arial Rounded MT Bold" panose="020F0704030504030204" pitchFamily="34" charset="0"/>
          </a:endParaRPr>
        </a:p>
      </dgm:t>
    </dgm:pt>
    <dgm:pt modelId="{5C9EB2BD-3E74-4A5C-B1CA-D9FDF34DF6A8}" type="parTrans" cxnId="{8F6EA530-7D95-4685-93F5-C329DE47BF9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40174358-0180-4576-823B-8D9FB5D03B73}" type="sibTrans" cxnId="{8F6EA530-7D95-4685-93F5-C329DE47BF9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98F56DC-C865-4476-80E3-4A484899FD2B}" type="pres">
      <dgm:prSet presAssocID="{4E21E756-D6D7-4D77-A663-76F3294454E2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A851F5-6EC7-4214-998F-B9030ECDD509}" type="pres">
      <dgm:prSet presAssocID="{AFFA78DC-59F5-4D95-B46D-75A385D9AB16}" presName="chaos" presStyleCnt="0"/>
      <dgm:spPr/>
    </dgm:pt>
    <dgm:pt modelId="{A51D459E-EBC2-4312-84BD-DABF1035764E}" type="pres">
      <dgm:prSet presAssocID="{AFFA78DC-59F5-4D95-B46D-75A385D9AB16}" presName="parTx1" presStyleLbl="revTx" presStyleIdx="0" presStyleCnt="1"/>
      <dgm:spPr/>
      <dgm:t>
        <a:bodyPr/>
        <a:lstStyle/>
        <a:p>
          <a:endParaRPr lang="en-US"/>
        </a:p>
      </dgm:t>
    </dgm:pt>
    <dgm:pt modelId="{2A9E5CD8-A5B5-4BCA-A535-C29D6C59DC56}" type="pres">
      <dgm:prSet presAssocID="{AFFA78DC-59F5-4D95-B46D-75A385D9AB16}" presName="c1" presStyleLbl="node1" presStyleIdx="0" presStyleCnt="18"/>
      <dgm:spPr/>
    </dgm:pt>
    <dgm:pt modelId="{ABD3939D-CD18-448D-A91D-44B9F294C797}" type="pres">
      <dgm:prSet presAssocID="{AFFA78DC-59F5-4D95-B46D-75A385D9AB16}" presName="c2" presStyleLbl="node1" presStyleIdx="1" presStyleCnt="18"/>
      <dgm:spPr/>
    </dgm:pt>
    <dgm:pt modelId="{A99409DA-C09B-449B-9348-78F71D03787D}" type="pres">
      <dgm:prSet presAssocID="{AFFA78DC-59F5-4D95-B46D-75A385D9AB16}" presName="c3" presStyleLbl="node1" presStyleIdx="2" presStyleCnt="18"/>
      <dgm:spPr/>
    </dgm:pt>
    <dgm:pt modelId="{5D344281-79BE-46E2-8363-D882EF344674}" type="pres">
      <dgm:prSet presAssocID="{AFFA78DC-59F5-4D95-B46D-75A385D9AB16}" presName="c4" presStyleLbl="node1" presStyleIdx="3" presStyleCnt="18"/>
      <dgm:spPr/>
    </dgm:pt>
    <dgm:pt modelId="{9535D69E-D0FB-4EBA-9206-0061BA23E142}" type="pres">
      <dgm:prSet presAssocID="{AFFA78DC-59F5-4D95-B46D-75A385D9AB16}" presName="c5" presStyleLbl="node1" presStyleIdx="4" presStyleCnt="18"/>
      <dgm:spPr/>
    </dgm:pt>
    <dgm:pt modelId="{6FAA28CC-936C-44D0-B371-2E486B26D9A1}" type="pres">
      <dgm:prSet presAssocID="{AFFA78DC-59F5-4D95-B46D-75A385D9AB16}" presName="c6" presStyleLbl="node1" presStyleIdx="5" presStyleCnt="18"/>
      <dgm:spPr/>
    </dgm:pt>
    <dgm:pt modelId="{C4EAE184-6225-486A-8D0C-1EF1633DBFA3}" type="pres">
      <dgm:prSet presAssocID="{AFFA78DC-59F5-4D95-B46D-75A385D9AB16}" presName="c7" presStyleLbl="node1" presStyleIdx="6" presStyleCnt="18"/>
      <dgm:spPr/>
    </dgm:pt>
    <dgm:pt modelId="{723AE2F8-82C2-4D0E-9AD9-2041BDF96804}" type="pres">
      <dgm:prSet presAssocID="{AFFA78DC-59F5-4D95-B46D-75A385D9AB16}" presName="c8" presStyleLbl="node1" presStyleIdx="7" presStyleCnt="18"/>
      <dgm:spPr/>
    </dgm:pt>
    <dgm:pt modelId="{B702664A-985D-41E1-9573-87DD1A445F7C}" type="pres">
      <dgm:prSet presAssocID="{AFFA78DC-59F5-4D95-B46D-75A385D9AB16}" presName="c9" presStyleLbl="node1" presStyleIdx="8" presStyleCnt="18"/>
      <dgm:spPr/>
    </dgm:pt>
    <dgm:pt modelId="{4132C194-9BE3-4D6B-91D0-D713CA020BE7}" type="pres">
      <dgm:prSet presAssocID="{AFFA78DC-59F5-4D95-B46D-75A385D9AB16}" presName="c10" presStyleLbl="node1" presStyleIdx="9" presStyleCnt="18"/>
      <dgm:spPr/>
    </dgm:pt>
    <dgm:pt modelId="{893F1D96-D896-486C-907A-95BF531C12E2}" type="pres">
      <dgm:prSet presAssocID="{AFFA78DC-59F5-4D95-B46D-75A385D9AB16}" presName="c11" presStyleLbl="node1" presStyleIdx="10" presStyleCnt="18"/>
      <dgm:spPr/>
    </dgm:pt>
    <dgm:pt modelId="{B9403417-221F-42E6-81E7-6B42A9DBAA20}" type="pres">
      <dgm:prSet presAssocID="{AFFA78DC-59F5-4D95-B46D-75A385D9AB16}" presName="c12" presStyleLbl="node1" presStyleIdx="11" presStyleCnt="18"/>
      <dgm:spPr/>
    </dgm:pt>
    <dgm:pt modelId="{96369125-168A-48CA-B96D-0A3906272C3B}" type="pres">
      <dgm:prSet presAssocID="{AFFA78DC-59F5-4D95-B46D-75A385D9AB16}" presName="c13" presStyleLbl="node1" presStyleIdx="12" presStyleCnt="18"/>
      <dgm:spPr/>
    </dgm:pt>
    <dgm:pt modelId="{1DDE6874-061A-4165-AC47-551D2FC432E0}" type="pres">
      <dgm:prSet presAssocID="{AFFA78DC-59F5-4D95-B46D-75A385D9AB16}" presName="c14" presStyleLbl="node1" presStyleIdx="13" presStyleCnt="18"/>
      <dgm:spPr/>
    </dgm:pt>
    <dgm:pt modelId="{C1721469-BC0A-4E5B-9BB0-10D1BAB77E05}" type="pres">
      <dgm:prSet presAssocID="{AFFA78DC-59F5-4D95-B46D-75A385D9AB16}" presName="c15" presStyleLbl="node1" presStyleIdx="14" presStyleCnt="18"/>
      <dgm:spPr/>
    </dgm:pt>
    <dgm:pt modelId="{CB39D544-A222-4182-9CD9-787E14CE8163}" type="pres">
      <dgm:prSet presAssocID="{AFFA78DC-59F5-4D95-B46D-75A385D9AB16}" presName="c16" presStyleLbl="node1" presStyleIdx="15" presStyleCnt="18"/>
      <dgm:spPr/>
    </dgm:pt>
    <dgm:pt modelId="{486DD3A9-9E88-4CF2-A847-6B2639E8FF2E}" type="pres">
      <dgm:prSet presAssocID="{AFFA78DC-59F5-4D95-B46D-75A385D9AB16}" presName="c17" presStyleLbl="node1" presStyleIdx="16" presStyleCnt="18"/>
      <dgm:spPr/>
    </dgm:pt>
    <dgm:pt modelId="{4D598F94-5AE7-4CF9-8041-55ECCE670870}" type="pres">
      <dgm:prSet presAssocID="{AFFA78DC-59F5-4D95-B46D-75A385D9AB16}" presName="c18" presStyleLbl="node1" presStyleIdx="17" presStyleCnt="18"/>
      <dgm:spPr/>
    </dgm:pt>
  </dgm:ptLst>
  <dgm:cxnLst>
    <dgm:cxn modelId="{8F6EA530-7D95-4685-93F5-C329DE47BF90}" srcId="{4E21E756-D6D7-4D77-A663-76F3294454E2}" destId="{AFFA78DC-59F5-4D95-B46D-75A385D9AB16}" srcOrd="0" destOrd="0" parTransId="{5C9EB2BD-3E74-4A5C-B1CA-D9FDF34DF6A8}" sibTransId="{40174358-0180-4576-823B-8D9FB5D03B73}"/>
    <dgm:cxn modelId="{9D041F9B-DF80-4A7B-84B9-87A556935BDE}" type="presOf" srcId="{4E21E756-D6D7-4D77-A663-76F3294454E2}" destId="{198F56DC-C865-4476-80E3-4A484899FD2B}" srcOrd="0" destOrd="0" presId="urn:microsoft.com/office/officeart/2009/3/layout/RandomtoResultProcess"/>
    <dgm:cxn modelId="{476D3707-EB8D-4736-9333-DFD5E59F1511}" type="presOf" srcId="{AFFA78DC-59F5-4D95-B46D-75A385D9AB16}" destId="{A51D459E-EBC2-4312-84BD-DABF1035764E}" srcOrd="0" destOrd="0" presId="urn:microsoft.com/office/officeart/2009/3/layout/RandomtoResultProcess"/>
    <dgm:cxn modelId="{65E5B18B-6EBE-4282-88FA-1A86A9922613}" type="presParOf" srcId="{198F56DC-C865-4476-80E3-4A484899FD2B}" destId="{38A851F5-6EC7-4214-998F-B9030ECDD509}" srcOrd="0" destOrd="0" presId="urn:microsoft.com/office/officeart/2009/3/layout/RandomtoResultProcess"/>
    <dgm:cxn modelId="{CB1C2DC6-F5CA-493B-828A-B2A56499DD96}" type="presParOf" srcId="{38A851F5-6EC7-4214-998F-B9030ECDD509}" destId="{A51D459E-EBC2-4312-84BD-DABF1035764E}" srcOrd="0" destOrd="0" presId="urn:microsoft.com/office/officeart/2009/3/layout/RandomtoResultProcess"/>
    <dgm:cxn modelId="{BD9FED86-3E2D-4745-B426-A7E6D0C2837D}" type="presParOf" srcId="{38A851F5-6EC7-4214-998F-B9030ECDD509}" destId="{2A9E5CD8-A5B5-4BCA-A535-C29D6C59DC56}" srcOrd="1" destOrd="0" presId="urn:microsoft.com/office/officeart/2009/3/layout/RandomtoResultProcess"/>
    <dgm:cxn modelId="{530F70AB-A6F5-4EA6-B7B1-4F8C2A459363}" type="presParOf" srcId="{38A851F5-6EC7-4214-998F-B9030ECDD509}" destId="{ABD3939D-CD18-448D-A91D-44B9F294C797}" srcOrd="2" destOrd="0" presId="urn:microsoft.com/office/officeart/2009/3/layout/RandomtoResultProcess"/>
    <dgm:cxn modelId="{6EBA4012-BBDA-4351-AC02-C1319B57DC2C}" type="presParOf" srcId="{38A851F5-6EC7-4214-998F-B9030ECDD509}" destId="{A99409DA-C09B-449B-9348-78F71D03787D}" srcOrd="3" destOrd="0" presId="urn:microsoft.com/office/officeart/2009/3/layout/RandomtoResultProcess"/>
    <dgm:cxn modelId="{7F9B3656-A8DF-45E3-9A7F-57F1AF037104}" type="presParOf" srcId="{38A851F5-6EC7-4214-998F-B9030ECDD509}" destId="{5D344281-79BE-46E2-8363-D882EF344674}" srcOrd="4" destOrd="0" presId="urn:microsoft.com/office/officeart/2009/3/layout/RandomtoResultProcess"/>
    <dgm:cxn modelId="{8F85D28B-B599-4A99-96AC-8A58BC90CD0E}" type="presParOf" srcId="{38A851F5-6EC7-4214-998F-B9030ECDD509}" destId="{9535D69E-D0FB-4EBA-9206-0061BA23E142}" srcOrd="5" destOrd="0" presId="urn:microsoft.com/office/officeart/2009/3/layout/RandomtoResultProcess"/>
    <dgm:cxn modelId="{5E27F4FF-30FB-4184-8C30-A27EE163D081}" type="presParOf" srcId="{38A851F5-6EC7-4214-998F-B9030ECDD509}" destId="{6FAA28CC-936C-44D0-B371-2E486B26D9A1}" srcOrd="6" destOrd="0" presId="urn:microsoft.com/office/officeart/2009/3/layout/RandomtoResultProcess"/>
    <dgm:cxn modelId="{56A7FBBA-F9F3-4246-B760-A83C61AD4C8F}" type="presParOf" srcId="{38A851F5-6EC7-4214-998F-B9030ECDD509}" destId="{C4EAE184-6225-486A-8D0C-1EF1633DBFA3}" srcOrd="7" destOrd="0" presId="urn:microsoft.com/office/officeart/2009/3/layout/RandomtoResultProcess"/>
    <dgm:cxn modelId="{D5B403EE-28C5-4C69-85AC-64B85EB80D4E}" type="presParOf" srcId="{38A851F5-6EC7-4214-998F-B9030ECDD509}" destId="{723AE2F8-82C2-4D0E-9AD9-2041BDF96804}" srcOrd="8" destOrd="0" presId="urn:microsoft.com/office/officeart/2009/3/layout/RandomtoResultProcess"/>
    <dgm:cxn modelId="{FACE5AE9-843D-4FE6-9AA8-95797F07EDCC}" type="presParOf" srcId="{38A851F5-6EC7-4214-998F-B9030ECDD509}" destId="{B702664A-985D-41E1-9573-87DD1A445F7C}" srcOrd="9" destOrd="0" presId="urn:microsoft.com/office/officeart/2009/3/layout/RandomtoResultProcess"/>
    <dgm:cxn modelId="{5B20B019-3CAC-4B8E-AE8E-AAFD5F0E9A38}" type="presParOf" srcId="{38A851F5-6EC7-4214-998F-B9030ECDD509}" destId="{4132C194-9BE3-4D6B-91D0-D713CA020BE7}" srcOrd="10" destOrd="0" presId="urn:microsoft.com/office/officeart/2009/3/layout/RandomtoResultProcess"/>
    <dgm:cxn modelId="{D0C0971E-E25C-4E74-BEE2-0D646A1515E6}" type="presParOf" srcId="{38A851F5-6EC7-4214-998F-B9030ECDD509}" destId="{893F1D96-D896-486C-907A-95BF531C12E2}" srcOrd="11" destOrd="0" presId="urn:microsoft.com/office/officeart/2009/3/layout/RandomtoResultProcess"/>
    <dgm:cxn modelId="{30AF1A9F-243E-482D-9C8F-F84B5BA9234F}" type="presParOf" srcId="{38A851F5-6EC7-4214-998F-B9030ECDD509}" destId="{B9403417-221F-42E6-81E7-6B42A9DBAA20}" srcOrd="12" destOrd="0" presId="urn:microsoft.com/office/officeart/2009/3/layout/RandomtoResultProcess"/>
    <dgm:cxn modelId="{9DE119C5-539B-4E42-AF74-A4FA50E05C75}" type="presParOf" srcId="{38A851F5-6EC7-4214-998F-B9030ECDD509}" destId="{96369125-168A-48CA-B96D-0A3906272C3B}" srcOrd="13" destOrd="0" presId="urn:microsoft.com/office/officeart/2009/3/layout/RandomtoResultProcess"/>
    <dgm:cxn modelId="{9B909DA9-7DE1-46C2-8597-6F8837A224DF}" type="presParOf" srcId="{38A851F5-6EC7-4214-998F-B9030ECDD509}" destId="{1DDE6874-061A-4165-AC47-551D2FC432E0}" srcOrd="14" destOrd="0" presId="urn:microsoft.com/office/officeart/2009/3/layout/RandomtoResultProcess"/>
    <dgm:cxn modelId="{E33F083A-656F-40EA-BD3C-88CCA615E4AC}" type="presParOf" srcId="{38A851F5-6EC7-4214-998F-B9030ECDD509}" destId="{C1721469-BC0A-4E5B-9BB0-10D1BAB77E05}" srcOrd="15" destOrd="0" presId="urn:microsoft.com/office/officeart/2009/3/layout/RandomtoResultProcess"/>
    <dgm:cxn modelId="{7E5A9E9E-9D0A-4050-B634-2198992784EB}" type="presParOf" srcId="{38A851F5-6EC7-4214-998F-B9030ECDD509}" destId="{CB39D544-A222-4182-9CD9-787E14CE8163}" srcOrd="16" destOrd="0" presId="urn:microsoft.com/office/officeart/2009/3/layout/RandomtoResultProcess"/>
    <dgm:cxn modelId="{06536E9D-0B18-42C0-9C15-801322CA39C1}" type="presParOf" srcId="{38A851F5-6EC7-4214-998F-B9030ECDD509}" destId="{486DD3A9-9E88-4CF2-A847-6B2639E8FF2E}" srcOrd="17" destOrd="0" presId="urn:microsoft.com/office/officeart/2009/3/layout/RandomtoResultProcess"/>
    <dgm:cxn modelId="{44BF5AA9-3E14-4DF7-8A0F-797D835AFB37}" type="presParOf" srcId="{38A851F5-6EC7-4214-998F-B9030ECDD509}" destId="{4D598F94-5AE7-4CF9-8041-55ECCE670870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0F6FC-13FE-4B1A-8D8E-B404927C9AB9}" type="doc">
      <dgm:prSet loTypeId="urn:microsoft.com/office/officeart/2005/8/layout/rings+Icon" loCatId="relationship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6E7CD59-EEBE-4E07-90D2-4E5C135FB3D6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New Onset of Pulmonary Infiltrates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E34EF04C-B712-4984-A1C0-EA525B82DC93}" type="parTrans" cxnId="{02091FF5-D1AB-44F3-BAFF-57F7D0CF7CB4}">
      <dgm:prSet/>
      <dgm:spPr/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BEA9181A-0EF4-4E87-AC79-5F7AFC7ADBCE}" type="sibTrans" cxnId="{02091FF5-D1AB-44F3-BAFF-57F7D0CF7CB4}">
      <dgm:prSet/>
      <dgm:spPr/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1EA24E5D-85A2-4301-99D1-CAD6CCBDAA65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Sudden Drop of Hemoglobin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4C4DD965-8062-4E5B-A048-FF0E7EE51537}" type="parTrans" cxnId="{E11CACA4-B501-4F3B-946A-E458E9A8BF43}">
      <dgm:prSet/>
      <dgm:spPr/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A2DD5A15-2549-481D-8837-83824FAA91A3}" type="sibTrans" cxnId="{E11CACA4-B501-4F3B-946A-E458E9A8BF43}">
      <dgm:prSet/>
      <dgm:spPr/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AFC32061-B7AA-41F3-9743-3B8B7B53C1F8}">
      <dgm:prSet/>
      <dgm:spPr/>
      <dgm:t>
        <a:bodyPr/>
        <a:lstStyle/>
        <a:p>
          <a:pPr rtl="0"/>
          <a:r>
            <a:rPr lang="en-US" dirty="0" smtClean="0">
              <a:latin typeface="Arial Rounded MT Bold" panose="020F0704030504030204" pitchFamily="34" charset="0"/>
            </a:rPr>
            <a:t>Worsening Respiratory Function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770DDC29-5138-458D-9CAF-69F6511E1B97}" type="parTrans" cxnId="{64AD1333-2D71-4EBA-9C29-73F9AE494182}">
      <dgm:prSet/>
      <dgm:spPr/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926D7EDC-99C2-470A-B30B-B6297CD4C993}" type="sibTrans" cxnId="{64AD1333-2D71-4EBA-9C29-73F9AE494182}">
      <dgm:prSet/>
      <dgm:spPr/>
      <dgm:t>
        <a:bodyPr/>
        <a:lstStyle/>
        <a:p>
          <a:endParaRPr lang="en-US" dirty="0">
            <a:latin typeface="Arial Rounded MT Bold" panose="020F0704030504030204" pitchFamily="34" charset="0"/>
          </a:endParaRPr>
        </a:p>
      </dgm:t>
    </dgm:pt>
    <dgm:pt modelId="{302E6FFB-D049-481A-801B-887316510302}" type="pres">
      <dgm:prSet presAssocID="{4E40F6FC-13FE-4B1A-8D8E-B404927C9AB9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1923A-4BA9-4D72-BED4-96DF10346D95}" type="pres">
      <dgm:prSet presAssocID="{4E40F6FC-13FE-4B1A-8D8E-B404927C9AB9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09090-2133-4DC3-84C8-9EC40FDF4793}" type="pres">
      <dgm:prSet presAssocID="{4E40F6FC-13FE-4B1A-8D8E-B404927C9AB9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4D7F-3BBE-4D36-A80C-260CE0AEE904}" type="pres">
      <dgm:prSet presAssocID="{4E40F6FC-13FE-4B1A-8D8E-B404927C9AB9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C3137-8239-4C7E-98B0-7F3AC8189FD0}" type="presOf" srcId="{86E7CD59-EEBE-4E07-90D2-4E5C135FB3D6}" destId="{7791923A-4BA9-4D72-BED4-96DF10346D95}" srcOrd="0" destOrd="0" presId="urn:microsoft.com/office/officeart/2005/8/layout/rings+Icon"/>
    <dgm:cxn modelId="{52372863-F0FD-41CB-9C9E-3DC1EC44CBBF}" type="presOf" srcId="{1EA24E5D-85A2-4301-99D1-CAD6CCBDAA65}" destId="{1CB09090-2133-4DC3-84C8-9EC40FDF4793}" srcOrd="0" destOrd="0" presId="urn:microsoft.com/office/officeart/2005/8/layout/rings+Icon"/>
    <dgm:cxn modelId="{02091FF5-D1AB-44F3-BAFF-57F7D0CF7CB4}" srcId="{4E40F6FC-13FE-4B1A-8D8E-B404927C9AB9}" destId="{86E7CD59-EEBE-4E07-90D2-4E5C135FB3D6}" srcOrd="0" destOrd="0" parTransId="{E34EF04C-B712-4984-A1C0-EA525B82DC93}" sibTransId="{BEA9181A-0EF4-4E87-AC79-5F7AFC7ADBCE}"/>
    <dgm:cxn modelId="{98455A61-C883-4600-B37C-7514B58807C7}" type="presOf" srcId="{4E40F6FC-13FE-4B1A-8D8E-B404927C9AB9}" destId="{302E6FFB-D049-481A-801B-887316510302}" srcOrd="0" destOrd="0" presId="urn:microsoft.com/office/officeart/2005/8/layout/rings+Icon"/>
    <dgm:cxn modelId="{E11CACA4-B501-4F3B-946A-E458E9A8BF43}" srcId="{4E40F6FC-13FE-4B1A-8D8E-B404927C9AB9}" destId="{1EA24E5D-85A2-4301-99D1-CAD6CCBDAA65}" srcOrd="1" destOrd="0" parTransId="{4C4DD965-8062-4E5B-A048-FF0E7EE51537}" sibTransId="{A2DD5A15-2549-481D-8837-83824FAA91A3}"/>
    <dgm:cxn modelId="{64AD1333-2D71-4EBA-9C29-73F9AE494182}" srcId="{4E40F6FC-13FE-4B1A-8D8E-B404927C9AB9}" destId="{AFC32061-B7AA-41F3-9743-3B8B7B53C1F8}" srcOrd="2" destOrd="0" parTransId="{770DDC29-5138-458D-9CAF-69F6511E1B97}" sibTransId="{926D7EDC-99C2-470A-B30B-B6297CD4C993}"/>
    <dgm:cxn modelId="{B3C8F43D-BBE7-4A55-88BC-F87902ED8497}" type="presOf" srcId="{AFC32061-B7AA-41F3-9743-3B8B7B53C1F8}" destId="{8D104D7F-3BBE-4D36-A80C-260CE0AEE904}" srcOrd="0" destOrd="0" presId="urn:microsoft.com/office/officeart/2005/8/layout/rings+Icon"/>
    <dgm:cxn modelId="{A151E756-3A57-4B85-B284-A8C94C1973DA}" type="presParOf" srcId="{302E6FFB-D049-481A-801B-887316510302}" destId="{7791923A-4BA9-4D72-BED4-96DF10346D95}" srcOrd="0" destOrd="0" presId="urn:microsoft.com/office/officeart/2005/8/layout/rings+Icon"/>
    <dgm:cxn modelId="{C5D4F0FF-7C76-47BB-BD7B-DF90624C73E6}" type="presParOf" srcId="{302E6FFB-D049-481A-801B-887316510302}" destId="{1CB09090-2133-4DC3-84C8-9EC40FDF4793}" srcOrd="1" destOrd="0" presId="urn:microsoft.com/office/officeart/2005/8/layout/rings+Icon"/>
    <dgm:cxn modelId="{781A6EF6-A25E-4628-8FBE-4793EFD9909F}" type="presParOf" srcId="{302E6FFB-D049-481A-801B-887316510302}" destId="{8D104D7F-3BBE-4D36-A80C-260CE0AEE90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99440-FB8A-415A-A9A1-B59DB6EA54AE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GB"/>
        </a:p>
      </dgm:t>
    </dgm:pt>
    <dgm:pt modelId="{BFDE0573-964A-4FCE-9ACE-38A95B6344E4}">
      <dgm:prSet/>
      <dgm:spPr/>
      <dgm:t>
        <a:bodyPr/>
        <a:lstStyle/>
        <a:p>
          <a:pPr rtl="0"/>
          <a:r>
            <a:rPr lang="en-US" smtClean="0">
              <a:latin typeface="Arial Rounded MT Bold" pitchFamily="34" charset="0"/>
            </a:rPr>
            <a:t>A higher incidence in juvenile-onset SLE  of </a:t>
          </a:r>
          <a:endParaRPr lang="en-GB">
            <a:latin typeface="Arial Rounded MT Bold" pitchFamily="34" charset="0"/>
          </a:endParaRPr>
        </a:p>
      </dgm:t>
    </dgm:pt>
    <dgm:pt modelId="{056E7675-9501-4286-BDE2-E2A5A45B45BC}" type="parTrans" cxnId="{144D9985-7DC9-437A-B1E2-56F2827CAE78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199B4F29-7DE3-4A52-A592-BC7200FCECD2}" type="sibTrans" cxnId="{144D9985-7DC9-437A-B1E2-56F2827CAE78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952890E5-0C8A-4C36-B9C1-1EAD67791531}">
      <dgm:prSet/>
      <dgm:spPr/>
      <dgm:t>
        <a:bodyPr/>
        <a:lstStyle/>
        <a:p>
          <a:pPr rtl="0"/>
          <a:r>
            <a:rPr lang="en-US" smtClean="0">
              <a:latin typeface="Arial Rounded MT Bold" pitchFamily="34" charset="0"/>
            </a:rPr>
            <a:t>Malar rash</a:t>
          </a:r>
          <a:endParaRPr lang="en-GB">
            <a:latin typeface="Arial Rounded MT Bold" pitchFamily="34" charset="0"/>
          </a:endParaRPr>
        </a:p>
      </dgm:t>
    </dgm:pt>
    <dgm:pt modelId="{76C3DB6F-8266-417D-B0B9-AC1AE47D941F}" type="parTrans" cxnId="{FF065EB5-95F4-44E8-A657-15127EA6BB07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C151E769-7F10-4035-86F4-9576CD254610}" type="sibTrans" cxnId="{FF065EB5-95F4-44E8-A657-15127EA6BB07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F89BDB79-0FCF-4E91-835E-1426374B27B2}">
      <dgm:prSet/>
      <dgm:spPr/>
      <dgm:t>
        <a:bodyPr/>
        <a:lstStyle/>
        <a:p>
          <a:pPr rtl="0"/>
          <a:r>
            <a:rPr lang="en-US" smtClean="0">
              <a:latin typeface="Arial Rounded MT Bold" pitchFamily="34" charset="0"/>
            </a:rPr>
            <a:t>Cutaneous vasculitis</a:t>
          </a:r>
          <a:endParaRPr lang="en-GB">
            <a:latin typeface="Arial Rounded MT Bold" pitchFamily="34" charset="0"/>
          </a:endParaRPr>
        </a:p>
      </dgm:t>
    </dgm:pt>
    <dgm:pt modelId="{DAE7A46D-7D1F-43C2-9B4C-2DE4161FFD8E}" type="parTrans" cxnId="{2D37578E-9CCF-40A5-960F-1A8D2BC99F68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EC953FBA-2BFD-4859-B2EF-7A1571120548}" type="sibTrans" cxnId="{2D37578E-9CCF-40A5-960F-1A8D2BC99F68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C60A9AB5-FEA4-4BC5-B41E-054AE0708644}">
      <dgm:prSet/>
      <dgm:spPr/>
      <dgm:t>
        <a:bodyPr/>
        <a:lstStyle/>
        <a:p>
          <a:pPr rtl="0"/>
          <a:r>
            <a:rPr lang="en-US" smtClean="0">
              <a:latin typeface="Arial Rounded MT Bold" pitchFamily="34" charset="0"/>
            </a:rPr>
            <a:t>Raynaud’s phenomenon</a:t>
          </a:r>
          <a:endParaRPr lang="en-GB">
            <a:latin typeface="Arial Rounded MT Bold" pitchFamily="34" charset="0"/>
          </a:endParaRPr>
        </a:p>
      </dgm:t>
    </dgm:pt>
    <dgm:pt modelId="{10D4A46F-950D-4F4F-B114-BD87BFB20EAC}" type="parTrans" cxnId="{93BB07E5-A9D5-4B29-B5CD-D3F09B15AEB2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2EE28F1D-7CE2-4724-A199-E1F089BE78E1}" type="sibTrans" cxnId="{93BB07E5-A9D5-4B29-B5CD-D3F09B15AEB2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085A5794-F600-4DAC-9B51-ABD5F76D17FA}">
      <dgm:prSet/>
      <dgm:spPr/>
      <dgm:t>
        <a:bodyPr/>
        <a:lstStyle/>
        <a:p>
          <a:pPr rtl="0"/>
          <a:r>
            <a:rPr lang="en-US" smtClean="0">
              <a:latin typeface="Arial Rounded MT Bold" pitchFamily="34" charset="0"/>
            </a:rPr>
            <a:t>Neuropsychiatric manifestations </a:t>
          </a:r>
          <a:endParaRPr lang="en-GB">
            <a:latin typeface="Arial Rounded MT Bold" pitchFamily="34" charset="0"/>
          </a:endParaRPr>
        </a:p>
      </dgm:t>
    </dgm:pt>
    <dgm:pt modelId="{07E0634E-6254-4F13-ACDD-5757D255C064}" type="parTrans" cxnId="{B2DF6D58-927E-4448-B6C0-AC6AF5F0B9E3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A37E595B-E5F2-4770-8188-B5001C23C0AB}" type="sibTrans" cxnId="{B2DF6D58-927E-4448-B6C0-AC6AF5F0B9E3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3FBC3CC8-3506-4C4B-A50A-3E881467C387}">
      <dgm:prSet/>
      <dgm:spPr/>
      <dgm:t>
        <a:bodyPr/>
        <a:lstStyle/>
        <a:p>
          <a:pPr rtl="0"/>
          <a:r>
            <a:rPr lang="en-US" dirty="0" smtClean="0">
              <a:latin typeface="Arial Rounded MT Bold" pitchFamily="34" charset="0"/>
            </a:rPr>
            <a:t>Renal disease</a:t>
          </a:r>
          <a:br>
            <a:rPr lang="en-US" dirty="0" smtClean="0">
              <a:latin typeface="Arial Rounded MT Bold" pitchFamily="34" charset="0"/>
            </a:rPr>
          </a:br>
          <a:endParaRPr lang="en-GB" dirty="0">
            <a:latin typeface="Arial Rounded MT Bold" pitchFamily="34" charset="0"/>
          </a:endParaRPr>
        </a:p>
      </dgm:t>
    </dgm:pt>
    <dgm:pt modelId="{8725C9D2-AA9D-4B9A-8425-F9A78C3845A6}" type="parTrans" cxnId="{92B5528B-06DA-42B7-B06B-E1A13EAFED7A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1386F7F8-0C6D-4731-BEA3-318C84BEA1EB}" type="sibTrans" cxnId="{92B5528B-06DA-42B7-B06B-E1A13EAFED7A}">
      <dgm:prSet/>
      <dgm:spPr/>
      <dgm:t>
        <a:bodyPr/>
        <a:lstStyle/>
        <a:p>
          <a:endParaRPr lang="en-GB">
            <a:latin typeface="Arial Rounded MT Bold" pitchFamily="34" charset="0"/>
          </a:endParaRPr>
        </a:p>
      </dgm:t>
    </dgm:pt>
    <dgm:pt modelId="{1AB58B13-2E41-4CFB-93D9-B1EAC9AE623F}" type="pres">
      <dgm:prSet presAssocID="{08F99440-FB8A-415A-A9A1-B59DB6EA5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403B88-A920-4075-853D-35F1CE3C2776}" type="pres">
      <dgm:prSet presAssocID="{BFDE0573-964A-4FCE-9ACE-38A95B6344E4}" presName="composite" presStyleCnt="0"/>
      <dgm:spPr/>
      <dgm:t>
        <a:bodyPr/>
        <a:lstStyle/>
        <a:p>
          <a:endParaRPr lang="en-US"/>
        </a:p>
      </dgm:t>
    </dgm:pt>
    <dgm:pt modelId="{8C6F5347-3982-4FF9-B8B4-06BD9A17C790}" type="pres">
      <dgm:prSet presAssocID="{BFDE0573-964A-4FCE-9ACE-38A95B6344E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133A6-D487-47A5-9B6D-1CE5F2300A44}" type="pres">
      <dgm:prSet presAssocID="{BFDE0573-964A-4FCE-9ACE-38A95B6344E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CA59FE-03DE-41A2-9C4C-C7CA70BBB8BD}" type="presOf" srcId="{C60A9AB5-FEA4-4BC5-B41E-054AE0708644}" destId="{D38133A6-D487-47A5-9B6D-1CE5F2300A44}" srcOrd="0" destOrd="2" presId="urn:microsoft.com/office/officeart/2005/8/layout/hList1"/>
    <dgm:cxn modelId="{59335DA5-C083-4652-B38B-61D50722378C}" type="presOf" srcId="{BFDE0573-964A-4FCE-9ACE-38A95B6344E4}" destId="{8C6F5347-3982-4FF9-B8B4-06BD9A17C790}" srcOrd="0" destOrd="0" presId="urn:microsoft.com/office/officeart/2005/8/layout/hList1"/>
    <dgm:cxn modelId="{FF065EB5-95F4-44E8-A657-15127EA6BB07}" srcId="{BFDE0573-964A-4FCE-9ACE-38A95B6344E4}" destId="{952890E5-0C8A-4C36-B9C1-1EAD67791531}" srcOrd="0" destOrd="0" parTransId="{76C3DB6F-8266-417D-B0B9-AC1AE47D941F}" sibTransId="{C151E769-7F10-4035-86F4-9576CD254610}"/>
    <dgm:cxn modelId="{B388244E-58F4-40EB-90EA-9351323EE373}" type="presOf" srcId="{3FBC3CC8-3506-4C4B-A50A-3E881467C387}" destId="{D38133A6-D487-47A5-9B6D-1CE5F2300A44}" srcOrd="0" destOrd="4" presId="urn:microsoft.com/office/officeart/2005/8/layout/hList1"/>
    <dgm:cxn modelId="{B2DF6D58-927E-4448-B6C0-AC6AF5F0B9E3}" srcId="{BFDE0573-964A-4FCE-9ACE-38A95B6344E4}" destId="{085A5794-F600-4DAC-9B51-ABD5F76D17FA}" srcOrd="3" destOrd="0" parTransId="{07E0634E-6254-4F13-ACDD-5757D255C064}" sibTransId="{A37E595B-E5F2-4770-8188-B5001C23C0AB}"/>
    <dgm:cxn modelId="{93BB07E5-A9D5-4B29-B5CD-D3F09B15AEB2}" srcId="{BFDE0573-964A-4FCE-9ACE-38A95B6344E4}" destId="{C60A9AB5-FEA4-4BC5-B41E-054AE0708644}" srcOrd="2" destOrd="0" parTransId="{10D4A46F-950D-4F4F-B114-BD87BFB20EAC}" sibTransId="{2EE28F1D-7CE2-4724-A199-E1F089BE78E1}"/>
    <dgm:cxn modelId="{6AA7448F-7887-4711-8700-F1D985A3ADEE}" type="presOf" srcId="{952890E5-0C8A-4C36-B9C1-1EAD67791531}" destId="{D38133A6-D487-47A5-9B6D-1CE5F2300A44}" srcOrd="0" destOrd="0" presId="urn:microsoft.com/office/officeart/2005/8/layout/hList1"/>
    <dgm:cxn modelId="{916FDC68-11C3-4C11-8EA9-9D59E21C9EB9}" type="presOf" srcId="{F89BDB79-0FCF-4E91-835E-1426374B27B2}" destId="{D38133A6-D487-47A5-9B6D-1CE5F2300A44}" srcOrd="0" destOrd="1" presId="urn:microsoft.com/office/officeart/2005/8/layout/hList1"/>
    <dgm:cxn modelId="{87B61913-EF51-46E9-8336-7D4C4A9E65FC}" type="presOf" srcId="{08F99440-FB8A-415A-A9A1-B59DB6EA54AE}" destId="{1AB58B13-2E41-4CFB-93D9-B1EAC9AE623F}" srcOrd="0" destOrd="0" presId="urn:microsoft.com/office/officeart/2005/8/layout/hList1"/>
    <dgm:cxn modelId="{2D37578E-9CCF-40A5-960F-1A8D2BC99F68}" srcId="{BFDE0573-964A-4FCE-9ACE-38A95B6344E4}" destId="{F89BDB79-0FCF-4E91-835E-1426374B27B2}" srcOrd="1" destOrd="0" parTransId="{DAE7A46D-7D1F-43C2-9B4C-2DE4161FFD8E}" sibTransId="{EC953FBA-2BFD-4859-B2EF-7A1571120548}"/>
    <dgm:cxn modelId="{144D9985-7DC9-437A-B1E2-56F2827CAE78}" srcId="{08F99440-FB8A-415A-A9A1-B59DB6EA54AE}" destId="{BFDE0573-964A-4FCE-9ACE-38A95B6344E4}" srcOrd="0" destOrd="0" parTransId="{056E7675-9501-4286-BDE2-E2A5A45B45BC}" sibTransId="{199B4F29-7DE3-4A52-A592-BC7200FCECD2}"/>
    <dgm:cxn modelId="{7A7499DD-9FC2-4085-8DD3-166BF0F7B250}" type="presOf" srcId="{085A5794-F600-4DAC-9B51-ABD5F76D17FA}" destId="{D38133A6-D487-47A5-9B6D-1CE5F2300A44}" srcOrd="0" destOrd="3" presId="urn:microsoft.com/office/officeart/2005/8/layout/hList1"/>
    <dgm:cxn modelId="{92B5528B-06DA-42B7-B06B-E1A13EAFED7A}" srcId="{BFDE0573-964A-4FCE-9ACE-38A95B6344E4}" destId="{3FBC3CC8-3506-4C4B-A50A-3E881467C387}" srcOrd="4" destOrd="0" parTransId="{8725C9D2-AA9D-4B9A-8425-F9A78C3845A6}" sibTransId="{1386F7F8-0C6D-4731-BEA3-318C84BEA1EB}"/>
    <dgm:cxn modelId="{A6622AB2-D2E1-44AE-A390-FE0334FA8213}" type="presParOf" srcId="{1AB58B13-2E41-4CFB-93D9-B1EAC9AE623F}" destId="{FC403B88-A920-4075-853D-35F1CE3C2776}" srcOrd="0" destOrd="0" presId="urn:microsoft.com/office/officeart/2005/8/layout/hList1"/>
    <dgm:cxn modelId="{1C8641E9-98C3-46E0-8A58-101FBF9B51B9}" type="presParOf" srcId="{FC403B88-A920-4075-853D-35F1CE3C2776}" destId="{8C6F5347-3982-4FF9-B8B4-06BD9A17C790}" srcOrd="0" destOrd="0" presId="urn:microsoft.com/office/officeart/2005/8/layout/hList1"/>
    <dgm:cxn modelId="{9FB1B7E6-4D35-4F4B-8682-C859ABD3A0A3}" type="presParOf" srcId="{FC403B88-A920-4075-853D-35F1CE3C2776}" destId="{D38133A6-D487-47A5-9B6D-1CE5F2300A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459E-EBC2-4312-84BD-DABF1035764E}">
      <dsp:nvSpPr>
        <dsp:cNvPr id="0" name=""/>
        <dsp:cNvSpPr/>
      </dsp:nvSpPr>
      <dsp:spPr>
        <a:xfrm>
          <a:off x="3216334" y="1863671"/>
          <a:ext cx="5090099" cy="1677419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0" kern="1200" smtClean="0">
              <a:latin typeface="Arial Rounded MT Bold" panose="020F0704030504030204" pitchFamily="34" charset="0"/>
            </a:rPr>
            <a:t>Clinical Features </a:t>
          </a:r>
          <a:endParaRPr lang="ar-IQ" sz="5700" kern="1200">
            <a:latin typeface="Arial Rounded MT Bold" panose="020F0704030504030204" pitchFamily="34" charset="0"/>
          </a:endParaRPr>
        </a:p>
      </dsp:txBody>
      <dsp:txXfrm>
        <a:off x="3216334" y="1863671"/>
        <a:ext cx="5090099" cy="1677419"/>
      </dsp:txXfrm>
    </dsp:sp>
    <dsp:sp modelId="{2A9E5CD8-A5B5-4BCA-A535-C29D6C59DC56}">
      <dsp:nvSpPr>
        <dsp:cNvPr id="0" name=""/>
        <dsp:cNvSpPr/>
      </dsp:nvSpPr>
      <dsp:spPr>
        <a:xfrm>
          <a:off x="3210550" y="1353504"/>
          <a:ext cx="404894" cy="4048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3939D-CD18-448D-A91D-44B9F294C797}">
      <dsp:nvSpPr>
        <dsp:cNvPr id="0" name=""/>
        <dsp:cNvSpPr/>
      </dsp:nvSpPr>
      <dsp:spPr>
        <a:xfrm>
          <a:off x="3493976" y="786652"/>
          <a:ext cx="404894" cy="404894"/>
        </a:xfrm>
        <a:prstGeom prst="ellipse">
          <a:avLst/>
        </a:prstGeom>
        <a:solidFill>
          <a:schemeClr val="accent2">
            <a:hueOff val="-35983"/>
            <a:satOff val="1914"/>
            <a:lumOff val="55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409DA-C09B-449B-9348-78F71D03787D}">
      <dsp:nvSpPr>
        <dsp:cNvPr id="0" name=""/>
        <dsp:cNvSpPr/>
      </dsp:nvSpPr>
      <dsp:spPr>
        <a:xfrm>
          <a:off x="4174199" y="900023"/>
          <a:ext cx="636262" cy="636262"/>
        </a:xfrm>
        <a:prstGeom prst="ellipse">
          <a:avLst/>
        </a:prstGeom>
        <a:solidFill>
          <a:schemeClr val="accent2">
            <a:hueOff val="-71966"/>
            <a:satOff val="3828"/>
            <a:lumOff val="110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44281-79BE-46E2-8363-D882EF344674}">
      <dsp:nvSpPr>
        <dsp:cNvPr id="0" name=""/>
        <dsp:cNvSpPr/>
      </dsp:nvSpPr>
      <dsp:spPr>
        <a:xfrm>
          <a:off x="4741051" y="276486"/>
          <a:ext cx="404894" cy="404894"/>
        </a:xfrm>
        <a:prstGeom prst="ellipse">
          <a:avLst/>
        </a:prstGeom>
        <a:solidFill>
          <a:schemeClr val="accent2">
            <a:hueOff val="-107949"/>
            <a:satOff val="5741"/>
            <a:lumOff val="166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5D69E-D0FB-4EBA-9206-0061BA23E142}">
      <dsp:nvSpPr>
        <dsp:cNvPr id="0" name=""/>
        <dsp:cNvSpPr/>
      </dsp:nvSpPr>
      <dsp:spPr>
        <a:xfrm>
          <a:off x="5477958" y="49745"/>
          <a:ext cx="404894" cy="404894"/>
        </a:xfrm>
        <a:prstGeom prst="ellipse">
          <a:avLst/>
        </a:prstGeom>
        <a:solidFill>
          <a:schemeClr val="accent2">
            <a:hueOff val="-143931"/>
            <a:satOff val="7655"/>
            <a:lumOff val="221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A28CC-936C-44D0-B371-2E486B26D9A1}">
      <dsp:nvSpPr>
        <dsp:cNvPr id="0" name=""/>
        <dsp:cNvSpPr/>
      </dsp:nvSpPr>
      <dsp:spPr>
        <a:xfrm>
          <a:off x="6384921" y="446541"/>
          <a:ext cx="404894" cy="404894"/>
        </a:xfrm>
        <a:prstGeom prst="ellipse">
          <a:avLst/>
        </a:prstGeom>
        <a:solidFill>
          <a:schemeClr val="accent2">
            <a:hueOff val="-179914"/>
            <a:satOff val="9569"/>
            <a:lumOff val="27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AE184-6225-486A-8D0C-1EF1633DBFA3}">
      <dsp:nvSpPr>
        <dsp:cNvPr id="0" name=""/>
        <dsp:cNvSpPr/>
      </dsp:nvSpPr>
      <dsp:spPr>
        <a:xfrm>
          <a:off x="6951773" y="729967"/>
          <a:ext cx="636262" cy="636262"/>
        </a:xfrm>
        <a:prstGeom prst="ellipse">
          <a:avLst/>
        </a:prstGeom>
        <a:solidFill>
          <a:schemeClr val="accent2">
            <a:hueOff val="-215897"/>
            <a:satOff val="11483"/>
            <a:lumOff val="332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AE2F8-82C2-4D0E-9AD9-2041BDF96804}">
      <dsp:nvSpPr>
        <dsp:cNvPr id="0" name=""/>
        <dsp:cNvSpPr/>
      </dsp:nvSpPr>
      <dsp:spPr>
        <a:xfrm>
          <a:off x="7745366" y="1353504"/>
          <a:ext cx="404894" cy="404894"/>
        </a:xfrm>
        <a:prstGeom prst="ellipse">
          <a:avLst/>
        </a:prstGeom>
        <a:solidFill>
          <a:schemeClr val="accent2">
            <a:hueOff val="-251880"/>
            <a:satOff val="13397"/>
            <a:lumOff val="387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2664A-985D-41E1-9573-87DD1A445F7C}">
      <dsp:nvSpPr>
        <dsp:cNvPr id="0" name=""/>
        <dsp:cNvSpPr/>
      </dsp:nvSpPr>
      <dsp:spPr>
        <a:xfrm>
          <a:off x="8085477" y="1977041"/>
          <a:ext cx="404894" cy="404894"/>
        </a:xfrm>
        <a:prstGeom prst="ellipse">
          <a:avLst/>
        </a:prstGeom>
        <a:solidFill>
          <a:schemeClr val="accent2">
            <a:hueOff val="-287863"/>
            <a:satOff val="15311"/>
            <a:lumOff val="44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2C194-9BE3-4D6B-91D0-D713CA020BE7}">
      <dsp:nvSpPr>
        <dsp:cNvPr id="0" name=""/>
        <dsp:cNvSpPr/>
      </dsp:nvSpPr>
      <dsp:spPr>
        <a:xfrm>
          <a:off x="5137847" y="786652"/>
          <a:ext cx="1041156" cy="1041156"/>
        </a:xfrm>
        <a:prstGeom prst="ellipse">
          <a:avLst/>
        </a:prstGeom>
        <a:solidFill>
          <a:schemeClr val="accent2">
            <a:hueOff val="-323846"/>
            <a:satOff val="17224"/>
            <a:lumOff val="498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3F1D96-D896-486C-907A-95BF531C12E2}">
      <dsp:nvSpPr>
        <dsp:cNvPr id="0" name=""/>
        <dsp:cNvSpPr/>
      </dsp:nvSpPr>
      <dsp:spPr>
        <a:xfrm>
          <a:off x="2927124" y="2940690"/>
          <a:ext cx="404894" cy="404894"/>
        </a:xfrm>
        <a:prstGeom prst="ellipse">
          <a:avLst/>
        </a:prstGeom>
        <a:solidFill>
          <a:schemeClr val="accent2">
            <a:hueOff val="-359829"/>
            <a:satOff val="19138"/>
            <a:lumOff val="553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03417-221F-42E6-81E7-6B42A9DBAA20}">
      <dsp:nvSpPr>
        <dsp:cNvPr id="0" name=""/>
        <dsp:cNvSpPr/>
      </dsp:nvSpPr>
      <dsp:spPr>
        <a:xfrm>
          <a:off x="3267235" y="3450857"/>
          <a:ext cx="636262" cy="636262"/>
        </a:xfrm>
        <a:prstGeom prst="ellipse">
          <a:avLst/>
        </a:prstGeom>
        <a:solidFill>
          <a:schemeClr val="accent2">
            <a:hueOff val="-395812"/>
            <a:satOff val="21052"/>
            <a:lumOff val="608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369125-168A-48CA-B96D-0A3906272C3B}">
      <dsp:nvSpPr>
        <dsp:cNvPr id="0" name=""/>
        <dsp:cNvSpPr/>
      </dsp:nvSpPr>
      <dsp:spPr>
        <a:xfrm>
          <a:off x="4117513" y="3904338"/>
          <a:ext cx="925472" cy="925472"/>
        </a:xfrm>
        <a:prstGeom prst="ellipse">
          <a:avLst/>
        </a:prstGeom>
        <a:solidFill>
          <a:schemeClr val="accent2">
            <a:hueOff val="-431794"/>
            <a:satOff val="22966"/>
            <a:lumOff val="66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E6874-061A-4165-AC47-551D2FC432E0}">
      <dsp:nvSpPr>
        <dsp:cNvPr id="0" name=""/>
        <dsp:cNvSpPr/>
      </dsp:nvSpPr>
      <dsp:spPr>
        <a:xfrm>
          <a:off x="5307902" y="4641246"/>
          <a:ext cx="404894" cy="404894"/>
        </a:xfrm>
        <a:prstGeom prst="ellipse">
          <a:avLst/>
        </a:prstGeom>
        <a:solidFill>
          <a:schemeClr val="accent2">
            <a:hueOff val="-467777"/>
            <a:satOff val="24880"/>
            <a:lumOff val="719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21469-BC0A-4E5B-9BB0-10D1BAB77E05}">
      <dsp:nvSpPr>
        <dsp:cNvPr id="0" name=""/>
        <dsp:cNvSpPr/>
      </dsp:nvSpPr>
      <dsp:spPr>
        <a:xfrm>
          <a:off x="5534643" y="3904338"/>
          <a:ext cx="636262" cy="636262"/>
        </a:xfrm>
        <a:prstGeom prst="ellipse">
          <a:avLst/>
        </a:prstGeom>
        <a:solidFill>
          <a:schemeClr val="accent2">
            <a:hueOff val="-503760"/>
            <a:satOff val="26794"/>
            <a:lumOff val="775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9D544-A222-4182-9CD9-787E14CE8163}">
      <dsp:nvSpPr>
        <dsp:cNvPr id="0" name=""/>
        <dsp:cNvSpPr/>
      </dsp:nvSpPr>
      <dsp:spPr>
        <a:xfrm>
          <a:off x="6101495" y="4697931"/>
          <a:ext cx="404894" cy="404894"/>
        </a:xfrm>
        <a:prstGeom prst="ellipse">
          <a:avLst/>
        </a:prstGeom>
        <a:solidFill>
          <a:schemeClr val="accent2">
            <a:hueOff val="-539743"/>
            <a:satOff val="28707"/>
            <a:lumOff val="830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DD3A9-9E88-4CF2-A847-6B2639E8FF2E}">
      <dsp:nvSpPr>
        <dsp:cNvPr id="0" name=""/>
        <dsp:cNvSpPr/>
      </dsp:nvSpPr>
      <dsp:spPr>
        <a:xfrm>
          <a:off x="6611662" y="3790968"/>
          <a:ext cx="925472" cy="925472"/>
        </a:xfrm>
        <a:prstGeom prst="ellipse">
          <a:avLst/>
        </a:prstGeom>
        <a:solidFill>
          <a:schemeClr val="accent2">
            <a:hueOff val="-575726"/>
            <a:satOff val="30621"/>
            <a:lumOff val="885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98F94-5AE7-4CF9-8041-55ECCE670870}">
      <dsp:nvSpPr>
        <dsp:cNvPr id="0" name=""/>
        <dsp:cNvSpPr/>
      </dsp:nvSpPr>
      <dsp:spPr>
        <a:xfrm>
          <a:off x="7858736" y="3564227"/>
          <a:ext cx="636262" cy="636262"/>
        </a:xfrm>
        <a:prstGeom prst="ellipse">
          <a:avLst/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1923A-4BA9-4D72-BED4-96DF10346D95}">
      <dsp:nvSpPr>
        <dsp:cNvPr id="0" name=""/>
        <dsp:cNvSpPr/>
      </dsp:nvSpPr>
      <dsp:spPr>
        <a:xfrm>
          <a:off x="1135274" y="0"/>
          <a:ext cx="3166667" cy="316662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 Rounded MT Bold" panose="020F0704030504030204" pitchFamily="34" charset="0"/>
            </a:rPr>
            <a:t>New Onset of Pulmonary Infiltrates </a:t>
          </a:r>
          <a:endParaRPr lang="ar-IQ" sz="2700" kern="1200" dirty="0">
            <a:latin typeface="Arial Rounded MT Bold" panose="020F0704030504030204" pitchFamily="34" charset="0"/>
          </a:endParaRPr>
        </a:p>
      </dsp:txBody>
      <dsp:txXfrm>
        <a:off x="1599022" y="463741"/>
        <a:ext cx="2239171" cy="2239139"/>
      </dsp:txXfrm>
    </dsp:sp>
    <dsp:sp modelId="{1CB09090-2133-4DC3-84C8-9EC40FDF4793}">
      <dsp:nvSpPr>
        <dsp:cNvPr id="0" name=""/>
        <dsp:cNvSpPr/>
      </dsp:nvSpPr>
      <dsp:spPr>
        <a:xfrm>
          <a:off x="2765186" y="2111961"/>
          <a:ext cx="3166667" cy="316662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98168"/>
                <a:satOff val="4832"/>
                <a:lumOff val="12291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shade val="80000"/>
                <a:alpha val="50000"/>
                <a:hueOff val="98168"/>
                <a:satOff val="4832"/>
                <a:lumOff val="12291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 Rounded MT Bold" panose="020F0704030504030204" pitchFamily="34" charset="0"/>
            </a:rPr>
            <a:t>Sudden Drop of Hemoglobin </a:t>
          </a:r>
          <a:endParaRPr lang="ar-IQ" sz="2700" kern="1200" dirty="0">
            <a:latin typeface="Arial Rounded MT Bold" panose="020F0704030504030204" pitchFamily="34" charset="0"/>
          </a:endParaRPr>
        </a:p>
      </dsp:txBody>
      <dsp:txXfrm>
        <a:off x="3228934" y="2575702"/>
        <a:ext cx="2239171" cy="2239139"/>
      </dsp:txXfrm>
    </dsp:sp>
    <dsp:sp modelId="{8D104D7F-3BBE-4D36-A80C-260CE0AEE904}">
      <dsp:nvSpPr>
        <dsp:cNvPr id="0" name=""/>
        <dsp:cNvSpPr/>
      </dsp:nvSpPr>
      <dsp:spPr>
        <a:xfrm>
          <a:off x="4393170" y="0"/>
          <a:ext cx="3166667" cy="316662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196336"/>
                <a:satOff val="9663"/>
                <a:lumOff val="24583"/>
                <a:alphaOff val="0"/>
                <a:tint val="68000"/>
                <a:alpha val="90000"/>
                <a:lumMod val="100000"/>
              </a:schemeClr>
            </a:gs>
            <a:gs pos="100000">
              <a:schemeClr val="accent3">
                <a:shade val="80000"/>
                <a:alpha val="50000"/>
                <a:hueOff val="196336"/>
                <a:satOff val="9663"/>
                <a:lumOff val="24583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 Rounded MT Bold" panose="020F0704030504030204" pitchFamily="34" charset="0"/>
            </a:rPr>
            <a:t>Worsening Respiratory Function </a:t>
          </a:r>
          <a:endParaRPr lang="ar-IQ" sz="2700" kern="1200" dirty="0">
            <a:latin typeface="Arial Rounded MT Bold" panose="020F0704030504030204" pitchFamily="34" charset="0"/>
          </a:endParaRPr>
        </a:p>
      </dsp:txBody>
      <dsp:txXfrm>
        <a:off x="4856918" y="463741"/>
        <a:ext cx="2239171" cy="2239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F5347-3982-4FF9-B8B4-06BD9A17C790}">
      <dsp:nvSpPr>
        <dsp:cNvPr id="0" name=""/>
        <dsp:cNvSpPr/>
      </dsp:nvSpPr>
      <dsp:spPr>
        <a:xfrm>
          <a:off x="0" y="34703"/>
          <a:ext cx="10994281" cy="921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Arial Rounded MT Bold" pitchFamily="34" charset="0"/>
            </a:rPr>
            <a:t>A higher incidence in juvenile-onset SLE  of </a:t>
          </a:r>
          <a:endParaRPr lang="en-GB" sz="3200" kern="1200">
            <a:latin typeface="Arial Rounded MT Bold" pitchFamily="34" charset="0"/>
          </a:endParaRPr>
        </a:p>
      </dsp:txBody>
      <dsp:txXfrm>
        <a:off x="0" y="34703"/>
        <a:ext cx="10994281" cy="921600"/>
      </dsp:txXfrm>
    </dsp:sp>
    <dsp:sp modelId="{D38133A6-D487-47A5-9B6D-1CE5F2300A44}">
      <dsp:nvSpPr>
        <dsp:cNvPr id="0" name=""/>
        <dsp:cNvSpPr/>
      </dsp:nvSpPr>
      <dsp:spPr>
        <a:xfrm>
          <a:off x="0" y="956303"/>
          <a:ext cx="10994281" cy="32500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 Rounded MT Bold" pitchFamily="34" charset="0"/>
            </a:rPr>
            <a:t>Malar rash</a:t>
          </a:r>
          <a:endParaRPr lang="en-GB" sz="3200" kern="1200">
            <a:latin typeface="Arial Rounded MT Bold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 Rounded MT Bold" pitchFamily="34" charset="0"/>
            </a:rPr>
            <a:t>Cutaneous vasculitis</a:t>
          </a:r>
          <a:endParaRPr lang="en-GB" sz="3200" kern="1200">
            <a:latin typeface="Arial Rounded MT Bold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 Rounded MT Bold" pitchFamily="34" charset="0"/>
            </a:rPr>
            <a:t>Raynaud’s phenomenon</a:t>
          </a:r>
          <a:endParaRPr lang="en-GB" sz="3200" kern="1200">
            <a:latin typeface="Arial Rounded MT Bold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 Rounded MT Bold" pitchFamily="34" charset="0"/>
            </a:rPr>
            <a:t>Neuropsychiatric manifestations </a:t>
          </a:r>
          <a:endParaRPr lang="en-GB" sz="3200" kern="1200">
            <a:latin typeface="Arial Rounded MT Bold" pitchFamily="34" charset="0"/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Arial Rounded MT Bold" pitchFamily="34" charset="0"/>
            </a:rPr>
            <a:t>Renal disease</a:t>
          </a:r>
          <a:br>
            <a:rPr lang="en-US" sz="3200" kern="1200" dirty="0" smtClean="0">
              <a:latin typeface="Arial Rounded MT Bold" pitchFamily="34" charset="0"/>
            </a:rPr>
          </a:br>
          <a:endParaRPr lang="en-GB" sz="3200" kern="1200" dirty="0">
            <a:latin typeface="Arial Rounded MT Bold" pitchFamily="34" charset="0"/>
          </a:endParaRPr>
        </a:p>
      </dsp:txBody>
      <dsp:txXfrm>
        <a:off x="0" y="956303"/>
        <a:ext cx="10994281" cy="325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C8DDCD-1E75-4B9C-845B-A369A4A2AD66}" type="datetimeFigureOut">
              <a:rPr lang="ar-IQ" smtClean="0"/>
              <a:t>03/05/1444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5F1561-BA97-421F-B5E7-9F77EF84D4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00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SLE is associated with considerable morbidity and a fivefold increase in mortality compared to age- and gender-matched controls, mainly because of an increased risk of premature cardiovascular mortality 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504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dirty="0" smtClean="0">
                <a:latin typeface="Arial Rounded MT Bold" panose="020F0704030504030204" pitchFamily="34" charset="0"/>
              </a:rPr>
              <a:t>Treatment initially is with high dose corticosteroids or intravenous Immunoglobulin (IVIg)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34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331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</a:t>
            </a:r>
          </a:p>
          <a:p>
            <a:pPr lvl="0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in 98% to 99% of SLE (Disease Hallmark) </a:t>
            </a:r>
          </a:p>
          <a:p>
            <a:pPr lvl="0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specific (only 5% of people with a positive ANA will develop SLE)</a:t>
            </a:r>
          </a:p>
          <a:p>
            <a:pPr lvl="0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 negative patients unlikely to have or develop SLE</a:t>
            </a:r>
          </a:p>
          <a:p>
            <a:pPr algn="l" rtl="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appropriate methodology for testing ANA is the indirect immunofluorescence assay, which is highly sensitive (95%.) for SLE. 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 tests should be interpreted in the context of the probability of disease because ANA may be present in other autoimmune diseases, and low-titer positivity may be seen with aging and even in healthy individuals.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small percentage of patients with SLE are negative for ANA but poslt1ve for antl-Ro/SSA antibodies. 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negative ANA plus a negative antiRo /SSA essentially rules out SLE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38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592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Systemic Lupus International Collaborating Clinics (SLICC) criteria used in the classification for SLE</a:t>
            </a: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2012 SLICC criteria replaced the 1997 ACR criteria because of possessing better sensitivity (97%) although specificity was less (84%).</a:t>
            </a: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person who satisfies four or more of the following clinical and immunologic criteria including at least one clinical criterion and one immunologic criterion, or any person who has biopsy-proven lupus nephritis in the presence of a positive ANA or anti-dsDNA antibodies is considered to have SLE for the purposes of clinical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1809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*Studies of other family members can help to differentiate inherited deficiency from complement consumption. </a:t>
            </a:r>
            <a:br>
              <a:rPr lang="en-US" dirty="0" smtClean="0"/>
            </a:br>
            <a:endParaRPr lang="ar-IQ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43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5040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ESR may remain elevated despite of the disease control (persistent polyclonal gammopathy)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CRP usually does not rise greater than six times the upper limit of normal even during a disease flare unless there is 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Systemic vasculitis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serositis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infection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WBC drop with SLE activity &amp; with infection (but more likely with an SLE flare)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WBC can be deceivingly “normal” in an infected SLE patient (low baseline WBC due to their SLE)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WBC differential showing a “left shift” is concerning for infection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Beware of the febrile SLE patient who “normalizes” their WBC count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 levels often rise in the setting of infection and drop with a SLE flare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elevated Procalcitonin level or lactate may be suggestive of a bacterial infection in a febrile SLE patient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44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7173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influences (one-third of risk)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Viral infection (EBV, CMV and others)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Silica exposure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Ultraviolet (UV) light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Pesticides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 microbiomes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Demethylating drugs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rtl="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 predisposition (two-third of risk</a:t>
            </a:r>
            <a:r>
              <a:rPr lang="ar-IQ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Polygenetic inheritance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concordance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Monozygotic twin: 25% to 35%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Dizygotic twin: 2% to 5%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First-degree relatives:(4%–8%)- 16fold increased risk of developing SLE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 DR2 and DR3 increase the relative risk of SLE two to three fold.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 component deficiencies (C1q, C2, and C4) increase the risk of SLE 5–10-fold (presumably due to defective clearance of apoptotic debris and production of IF alpha).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rtl="0">
              <a:buFont typeface="+mj-lt"/>
              <a:buAutoNum type="arabicPeriod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Gender/hormonal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 is approximately 10 to 15 times more common in women of childbearing age as than in men.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predisposing genes are located on the X chromosome (IRAK1, MECP2, and TLR7)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with Klinefelter’s syndrome (47 XXY) have a 14-fold risk of SLE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 is rare in Turner’s syndrome (XO)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Androgenic medication such as dehydroepiandrosterone (DHEA) has been used to treat SLE 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9086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 smtClean="0"/>
          </a:p>
          <a:p>
            <a:pPr algn="l"/>
            <a:r>
              <a:rPr lang="en-GB" dirty="0" smtClean="0"/>
              <a:t>In Jaccoud’s arthropathy, the deformities result mainly from soft-tissue abnormalities, such as laxity of ligaments, fibrosis of the capsule, and muscular imbalance, rather than from destruction of the bone of joints</a:t>
            </a:r>
            <a:endParaRPr lang="ar-IQ" dirty="0" smtClean="0"/>
          </a:p>
          <a:p>
            <a:pPr algn="l" rtl="0"/>
            <a:endParaRPr lang="ar-IQ" dirty="0" smtClean="0"/>
          </a:p>
          <a:p>
            <a:pPr lvl="1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Jaccoud's arthritis 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Metacarpophalangeal joint subluxation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Ulnar deviation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 algn="l" rtl="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Swan-neck deformities due to lax joint capsules, tendons, and ligaments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861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Hand deformities, including swan neck deformity, Z deformity of the thumb, and ulnar deviation of the fifth digit, developed over a 10-year period</a:t>
            </a:r>
          </a:p>
          <a:p>
            <a:pPr algn="l" rtl="0"/>
            <a:r>
              <a:rPr lang="en-GB" dirty="0" smtClean="0"/>
              <a:t>Magnetic resonance imaging of the hands showed no erosions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43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*; these features support either a diagnosis of systemic sclerosis or severe primary Raynaud’s phenomenon. </a:t>
            </a:r>
          </a:p>
          <a:p>
            <a:pPr algn="l" rtl="0"/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986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Verrucous vegetations seen in Libman-Sacks endocarditis of the mitral valve. The sterile </a:t>
            </a:r>
            <a:r>
              <a:rPr lang="en-GB" dirty="0" err="1" smtClean="0"/>
              <a:t>fibrofibrinous</a:t>
            </a:r>
            <a:r>
              <a:rPr lang="en-GB" dirty="0" smtClean="0"/>
              <a:t> vegetations seen in LS endocarditis of the mitral valve may vary in size and typically have a wart-like morphology. They can be found near the edge of the leaflets along the line of closure; both on the atrial and ventricular sides of the leaflets.</a:t>
            </a:r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21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830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Pleuritis (common) Bilateral (should be)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infection if unilateral presentation and a history of immunosuppression</a:t>
            </a:r>
          </a:p>
          <a:p>
            <a:pPr lvl="0"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Shrinking lung syndrome (SLS) is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rare pulmonary complication of systemic lupus erythematosus (SLE)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characterized by progressive dyspnea, elevation of diaphragm, pleuritic chest pain, decreased lung volumes on imaging, and restrictive pattern seen in the pulmonary function tests (PFTs)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22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832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 radiograph demonstrating focal oligemia in the right lung (area between white arrowheads) and a prominent right descending pulmonary artery (black arrow)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25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239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Paradoxically diffusion capacity in stable patients with a recent hemorrhage is elevated.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Since this is life threatening the patient should have bronchoscopy to confirm the diagnosis and then pulse dose intravenous corticosteroids.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 If the patient has concomitant vasculitis, cytotoxics and plasmapheresis should also be considered</a:t>
            </a:r>
            <a:endParaRPr lang="ar-IQ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F1561-BA97-421F-B5E7-9F77EF84D431}" type="slidenum">
              <a:rPr lang="ar-IQ" smtClean="0"/>
              <a:t>29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476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944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5400" cap="none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Systemic Lupus Erythematosus </a:t>
            </a:r>
            <a:endParaRPr lang="ar-IQ" sz="5400" cap="none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651" y="3598530"/>
            <a:ext cx="10993546" cy="590321"/>
          </a:xfrm>
        </p:spPr>
        <p:txBody>
          <a:bodyPr>
            <a:noAutofit/>
          </a:bodyPr>
          <a:lstStyle/>
          <a:p>
            <a:pPr algn="ctr" rtl="0"/>
            <a:r>
              <a:rPr lang="en-US" sz="24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Mustafa E. Al-Badran </a:t>
            </a:r>
          </a:p>
          <a:p>
            <a:pPr algn="ctr" rtl="0"/>
            <a:r>
              <a:rPr lang="en-US" sz="2400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CABM FIBMS</a:t>
            </a:r>
          </a:p>
          <a:p>
            <a:pPr algn="ctr" rtl="0"/>
            <a:r>
              <a:rPr lang="en-US" sz="2400" cap="none" dirty="0" smtClean="0">
                <a:solidFill>
                  <a:schemeClr val="accent3"/>
                </a:solidFill>
                <a:latin typeface="Arial Rounded MT Bold" panose="020F0704030504030204" pitchFamily="34" charset="0"/>
              </a:rPr>
              <a:t>Internist &amp; Rheumatologist </a:t>
            </a:r>
            <a:endParaRPr lang="ar-IQ" sz="2400" cap="none" dirty="0">
              <a:solidFill>
                <a:schemeClr val="accent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619" y="630359"/>
            <a:ext cx="1127578" cy="112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2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5" y="2019535"/>
            <a:ext cx="4947321" cy="36782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25" y="2087096"/>
            <a:ext cx="6294344" cy="27205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24" y="4942814"/>
            <a:ext cx="3037525" cy="1707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888" r="2532" b="5181"/>
          <a:stretch/>
        </p:blipFill>
        <p:spPr>
          <a:xfrm>
            <a:off x="8653869" y="4926189"/>
            <a:ext cx="3000575" cy="172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3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Features in favour of secondary Raynaud’s phenomenon include</a:t>
            </a:r>
          </a:p>
          <a:p>
            <a:pPr lvl="1" algn="l" rtl="0"/>
            <a:r>
              <a:rPr lang="en-US" sz="2800" dirty="0">
                <a:latin typeface="Arial Rounded MT Bold" panose="020F0704030504030204" pitchFamily="34" charset="0"/>
              </a:rPr>
              <a:t>Age at onset of over 25 years</a:t>
            </a:r>
          </a:p>
          <a:p>
            <a:pPr lvl="1" algn="l" rtl="0"/>
            <a:r>
              <a:rPr lang="en-US" sz="2800" dirty="0">
                <a:latin typeface="Arial Rounded MT Bold" panose="020F0704030504030204" pitchFamily="34" charset="0"/>
              </a:rPr>
              <a:t>Absence of a family history of Raynaud’s phenomenon</a:t>
            </a:r>
          </a:p>
          <a:p>
            <a:pPr lvl="1" algn="l" rtl="0"/>
            <a:r>
              <a:rPr lang="en-US" sz="2800" dirty="0">
                <a:latin typeface="Arial Rounded MT Bold" panose="020F0704030504030204" pitchFamily="34" charset="0"/>
              </a:rPr>
              <a:t>Unilateral presentation </a:t>
            </a:r>
          </a:p>
          <a:p>
            <a:pPr lvl="1" algn="l" rtl="0"/>
            <a:r>
              <a:rPr lang="en-US" sz="2800" dirty="0">
                <a:latin typeface="Arial Rounded MT Bold" panose="020F0704030504030204" pitchFamily="34" charset="0"/>
              </a:rPr>
              <a:t>Occurrence in a male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619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Examination of capillary nail-fold </a:t>
            </a:r>
            <a:r>
              <a:rPr lang="en-US" sz="2800" dirty="0" smtClean="0">
                <a:latin typeface="Arial Rounded MT Bold" panose="020F0704030504030204" pitchFamily="34" charset="0"/>
              </a:rPr>
              <a:t>loops shows </a:t>
            </a:r>
            <a:r>
              <a:rPr lang="en-US" sz="2800" dirty="0">
                <a:latin typeface="Arial Rounded MT Bold" panose="020F0704030504030204" pitchFamily="34" charset="0"/>
              </a:rPr>
              <a:t>loss of the normal </a:t>
            </a:r>
            <a:r>
              <a:rPr lang="en-US" sz="2800" dirty="0" smtClean="0">
                <a:latin typeface="Arial Rounded MT Bold" panose="020F0704030504030204" pitchFamily="34" charset="0"/>
              </a:rPr>
              <a:t>loop pattern</a:t>
            </a:r>
            <a:r>
              <a:rPr lang="en-US" sz="2800" dirty="0">
                <a:latin typeface="Arial Rounded MT Bold" panose="020F0704030504030204" pitchFamily="34" charset="0"/>
              </a:rPr>
              <a:t>, with capillary ‘fallout’ and dilatation and branching </a:t>
            </a:r>
            <a:r>
              <a:rPr lang="en-US" sz="2800" dirty="0" smtClean="0">
                <a:latin typeface="Arial Rounded MT Bold" panose="020F0704030504030204" pitchFamily="34" charset="0"/>
              </a:rPr>
              <a:t>of loops *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If Raynaud’s phenomenon </a:t>
            </a:r>
            <a:r>
              <a:rPr lang="en-US" sz="2800" dirty="0">
                <a:latin typeface="Arial Rounded MT Bold" panose="020F0704030504030204" pitchFamily="34" charset="0"/>
              </a:rPr>
              <a:t>is severe, digital ulceration can </a:t>
            </a:r>
            <a:r>
              <a:rPr lang="en-US" sz="2800" dirty="0" smtClean="0">
                <a:latin typeface="Arial Rounded MT Bold" panose="020F0704030504030204" pitchFamily="34" charset="0"/>
              </a:rPr>
              <a:t>occur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41" y="2166900"/>
            <a:ext cx="5238642" cy="397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0" y="2166900"/>
            <a:ext cx="5329238" cy="39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>
                <a:latin typeface="Arial Rounded MT Bold" panose="020F0704030504030204" pitchFamily="34" charset="0"/>
              </a:rPr>
              <a:t>Skin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2514324"/>
            <a:ext cx="11742058" cy="36783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SLE skin eruptions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are precipitated by exposure to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UV light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classic facial rash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(20%)–(</a:t>
            </a:r>
            <a:r>
              <a:rPr lang="en-US" sz="2800" dirty="0" err="1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erythematous,falt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 or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raised and painful or itchy, and occurs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over the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cheeks with sparing of the nasolabial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folds)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discoid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rash (Hyperkeratosis and follicular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plugging, with scarring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alopecia)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Diffuse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, usually non-scarring alopecia,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occur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with active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disease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3"/>
          <a:stretch/>
        </p:blipFill>
        <p:spPr>
          <a:xfrm>
            <a:off x="2933751" y="1912593"/>
            <a:ext cx="6371098" cy="4222199"/>
          </a:xfrm>
        </p:spPr>
      </p:pic>
    </p:spTree>
    <p:extLst>
      <p:ext uri="{BB962C8B-B14F-4D97-AF65-F5344CB8AC3E}">
        <p14:creationId xmlns:p14="http://schemas.microsoft.com/office/powerpoint/2010/main" val="201670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4" y="336884"/>
            <a:ext cx="7764089" cy="6256421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S</a:t>
            </a:r>
            <a:r>
              <a:rPr lang="en-US" sz="2800" dirty="0" smtClean="0">
                <a:latin typeface="Arial Rounded MT Bold" panose="020F0704030504030204" pitchFamily="34" charset="0"/>
              </a:rPr>
              <a:t>ubacute</a:t>
            </a:r>
            <a:r>
              <a:rPr lang="en-US" sz="2800" dirty="0">
                <a:latin typeface="Arial Rounded MT Bold" panose="020F0704030504030204" pitchFamily="34" charset="0"/>
              </a:rPr>
              <a:t>: Resembles tinea corporis with erythematous, irregular edges and central </a:t>
            </a:r>
            <a:r>
              <a:rPr lang="en-US" sz="2800" dirty="0" smtClean="0">
                <a:latin typeface="Arial Rounded MT Bold" panose="020F0704030504030204" pitchFamily="34" charset="0"/>
              </a:rPr>
              <a:t>clearing (Positive </a:t>
            </a:r>
            <a:r>
              <a:rPr lang="en-US" sz="2800" dirty="0">
                <a:latin typeface="Arial Rounded MT Bold" panose="020F0704030504030204" pitchFamily="34" charset="0"/>
              </a:rPr>
              <a:t>SSA [Anti-Ro])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Livedo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reticularis                                  (feature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of antiphospholipid syndrome)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6" y="794085"/>
            <a:ext cx="3608910" cy="267101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6" y="3922295"/>
            <a:ext cx="3608910" cy="284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4" y="1018722"/>
            <a:ext cx="476250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09" y="1062264"/>
            <a:ext cx="6394874" cy="4762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82702" y="6035661"/>
            <a:ext cx="2553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Discoid Rash </a:t>
            </a:r>
            <a:endParaRPr lang="ar-IQ" sz="2800" dirty="0"/>
          </a:p>
        </p:txBody>
      </p:sp>
      <p:sp>
        <p:nvSpPr>
          <p:cNvPr id="3" name="Rectangle 2"/>
          <p:cNvSpPr/>
          <p:nvPr/>
        </p:nvSpPr>
        <p:spPr>
          <a:xfrm>
            <a:off x="1732989" y="6035661"/>
            <a:ext cx="222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Malar Rash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33878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>
                <a:latin typeface="Arial Rounded MT Bold" panose="020F0704030504030204" pitchFamily="34" charset="0"/>
              </a:rPr>
              <a:t>Kidney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243663" cy="467750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Renal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involvement is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main determinants of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prognosis and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regular monitoring of urinalysis and blood pressure is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essential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typical renal lesion is a proliferative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glomerulonephritis ,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characterised by heavy </a:t>
            </a:r>
            <a:endParaRPr lang="en-US" sz="2800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lvl="2" algn="l" rtl="0"/>
            <a:r>
              <a:rPr lang="en-US" sz="24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Hematuria</a:t>
            </a:r>
          </a:p>
          <a:p>
            <a:pPr lvl="2" algn="l" rtl="0"/>
            <a:r>
              <a:rPr lang="en-US" sz="24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Proteinuria</a:t>
            </a:r>
          </a:p>
          <a:p>
            <a:pPr lvl="2" algn="l" rtl="0"/>
            <a:r>
              <a:rPr lang="en-US" sz="24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Casts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566058"/>
            <a:ext cx="10017132" cy="584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7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75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7" y="532014"/>
            <a:ext cx="11030450" cy="5669281"/>
          </a:xfrm>
        </p:spPr>
      </p:pic>
    </p:spTree>
    <p:extLst>
      <p:ext uri="{BB962C8B-B14F-4D97-AF65-F5344CB8AC3E}">
        <p14:creationId xmlns:p14="http://schemas.microsoft.com/office/powerpoint/2010/main" val="129942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rial Rounded MT Bold" panose="020F0704030504030204" pitchFamily="34" charset="0"/>
                <a:ea typeface="+mn-ea"/>
                <a:cs typeface="+mn-cs"/>
              </a:rPr>
              <a:t>Cardiovascular</a:t>
            </a:r>
            <a:endParaRPr lang="ar-IQ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8" y="1932710"/>
            <a:ext cx="11118273" cy="4332490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Carditis </a:t>
            </a:r>
          </a:p>
          <a:p>
            <a:pPr lvl="1" algn="l" rtl="0"/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Pericarditis (Most Common)</a:t>
            </a:r>
          </a:p>
          <a:p>
            <a:pPr lvl="1" algn="l" rtl="0"/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Myocarditis </a:t>
            </a:r>
          </a:p>
          <a:p>
            <a:pPr lvl="1" algn="l" rtl="0"/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Libman–Sacks </a:t>
            </a:r>
            <a:r>
              <a:rPr lang="en-US" sz="26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endocarditis </a:t>
            </a:r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(due </a:t>
            </a:r>
            <a:r>
              <a:rPr lang="en-US" sz="26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to sterile fibrin containing vegetation's </a:t>
            </a:r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on </a:t>
            </a:r>
            <a:r>
              <a:rPr lang="en-US" sz="26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the heart valves </a:t>
            </a:r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6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associated with antiphospholipid </a:t>
            </a:r>
            <a:r>
              <a:rPr lang="en-US" sz="26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antibodies)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Atherosclerosis with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is the risk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of stroke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and myocardial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infarction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1355" y="5548746"/>
            <a:ext cx="11029616" cy="739210"/>
          </a:xfrm>
        </p:spPr>
        <p:txBody>
          <a:bodyPr/>
          <a:lstStyle/>
          <a:p>
            <a:pPr algn="ctr"/>
            <a:r>
              <a:rPr lang="en-GB" cap="none" dirty="0" smtClean="0">
                <a:solidFill>
                  <a:schemeClr val="tx1"/>
                </a:solidFill>
                <a:latin typeface="Arial Rounded MT Bold" pitchFamily="34" charset="0"/>
              </a:rPr>
              <a:t>Libman–Sacks Endocarditis </a:t>
            </a:r>
            <a:endParaRPr lang="en-GB" cap="none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85" y="413020"/>
            <a:ext cx="7260087" cy="5094161"/>
          </a:xfrm>
        </p:spPr>
      </p:pic>
    </p:spTree>
    <p:extLst>
      <p:ext uri="{BB962C8B-B14F-4D97-AF65-F5344CB8AC3E}">
        <p14:creationId xmlns:p14="http://schemas.microsoft.com/office/powerpoint/2010/main" val="402563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Arial Rounded MT Bold" panose="020F0704030504030204" pitchFamily="34" charset="0"/>
                <a:ea typeface="+mn-ea"/>
                <a:cs typeface="+mn-cs"/>
              </a:rPr>
              <a:t>Lung</a:t>
            </a:r>
            <a:endParaRPr lang="ar-IQ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64" y="2249715"/>
            <a:ext cx="11407607" cy="398645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Pleuritic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pain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(Serositis*)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or pleural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effusion- most common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Pneumonitis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Atelectasis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Reduced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lung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volume ( Shrinking Lung Syndrome)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Pulmonary Fibrosis  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Pulmonary thromboembolism (Antiphospholipid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antibodies</a:t>
            </a:r>
            <a:r>
              <a:rPr lang="en-US" sz="2800" dirty="0">
                <a:latin typeface="Arial Rounded MT Bold" panose="020F0704030504030204" pitchFamily="34" charset="0"/>
              </a:rPr>
              <a:t> )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5"/>
          <a:stretch/>
        </p:blipFill>
        <p:spPr>
          <a:xfrm>
            <a:off x="435847" y="2044931"/>
            <a:ext cx="11306089" cy="3790603"/>
          </a:xfrm>
        </p:spPr>
      </p:pic>
    </p:spTree>
    <p:extLst>
      <p:ext uri="{BB962C8B-B14F-4D97-AF65-F5344CB8AC3E}">
        <p14:creationId xmlns:p14="http://schemas.microsoft.com/office/powerpoint/2010/main" val="21105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41" y="240633"/>
            <a:ext cx="11891138" cy="6400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>
                <a:latin typeface="Arial Rounded MT Bold" panose="020F0704030504030204" pitchFamily="34" charset="0"/>
              </a:rPr>
              <a:t>Question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1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latin typeface="Arial Rounded MT Bold" panose="020F0704030504030204" pitchFamily="34" charset="0"/>
              </a:rPr>
              <a:t>27-year-old female with SLE is referred with new onset pleuritic chest </a:t>
            </a:r>
            <a:r>
              <a:rPr lang="en-US" sz="2400" dirty="0" smtClean="0">
                <a:latin typeface="Arial Rounded MT Bold" panose="020F0704030504030204" pitchFamily="34" charset="0"/>
              </a:rPr>
              <a:t>pain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She has </a:t>
            </a:r>
            <a:r>
              <a:rPr lang="en-US" sz="2400" dirty="0">
                <a:latin typeface="Arial Rounded MT Bold" panose="020F0704030504030204" pitchFamily="34" charset="0"/>
              </a:rPr>
              <a:t>a history of arthritis and mucositis, </a:t>
            </a:r>
            <a:r>
              <a:rPr lang="en-US" sz="2400" dirty="0" smtClean="0">
                <a:latin typeface="Arial Rounded MT Bold" panose="020F0704030504030204" pitchFamily="34" charset="0"/>
              </a:rPr>
              <a:t>controlled </a:t>
            </a:r>
            <a:r>
              <a:rPr lang="en-US" sz="2400" dirty="0">
                <a:latin typeface="Arial Rounded MT Bold" panose="020F0704030504030204" pitchFamily="34" charset="0"/>
              </a:rPr>
              <a:t>on NSAIDs </a:t>
            </a:r>
            <a:r>
              <a:rPr lang="en-US" sz="2400" dirty="0" smtClean="0">
                <a:latin typeface="Arial Rounded MT Bold" panose="020F0704030504030204" pitchFamily="34" charset="0"/>
              </a:rPr>
              <a:t>and antimalarial agents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She </a:t>
            </a:r>
            <a:r>
              <a:rPr lang="en-US" sz="2400" dirty="0">
                <a:latin typeface="Arial Rounded MT Bold" panose="020F0704030504030204" pitchFamily="34" charset="0"/>
              </a:rPr>
              <a:t>has a history of two second trimester </a:t>
            </a:r>
            <a:r>
              <a:rPr lang="en-US" sz="2400" dirty="0" smtClean="0">
                <a:latin typeface="Arial Rounded MT Bold" panose="020F0704030504030204" pitchFamily="34" charset="0"/>
              </a:rPr>
              <a:t>miscarriages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On </a:t>
            </a:r>
            <a:r>
              <a:rPr lang="en-US" sz="2400" dirty="0">
                <a:latin typeface="Arial Rounded MT Bold" panose="020F0704030504030204" pitchFamily="34" charset="0"/>
              </a:rPr>
              <a:t>examination she has sinus tachycardia, RV heave, and a loud </a:t>
            </a:r>
            <a:r>
              <a:rPr lang="en-US" sz="2400" dirty="0" smtClean="0">
                <a:latin typeface="Arial Rounded MT Bold" panose="020F0704030504030204" pitchFamily="34" charset="0"/>
              </a:rPr>
              <a:t>P2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Diffuse livedo </a:t>
            </a:r>
            <a:r>
              <a:rPr lang="en-US" sz="2400" dirty="0">
                <a:latin typeface="Arial Rounded MT Bold" panose="020F0704030504030204" pitchFamily="34" charset="0"/>
              </a:rPr>
              <a:t>reticularis is </a:t>
            </a:r>
            <a:r>
              <a:rPr lang="en-US" sz="2400" dirty="0" smtClean="0">
                <a:latin typeface="Arial Rounded MT Bold" panose="020F0704030504030204" pitchFamily="34" charset="0"/>
              </a:rPr>
              <a:t>noted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Lung </a:t>
            </a:r>
            <a:r>
              <a:rPr lang="en-US" sz="2400" dirty="0">
                <a:latin typeface="Arial Rounded MT Bold" panose="020F0704030504030204" pitchFamily="34" charset="0"/>
              </a:rPr>
              <a:t>examination is clear and CXR appears normal </a:t>
            </a:r>
            <a:r>
              <a:rPr lang="en-US" sz="2400" dirty="0" smtClean="0">
                <a:latin typeface="Arial Rounded MT Bold" panose="020F0704030504030204" pitchFamily="34" charset="0"/>
              </a:rPr>
              <a:t>apart from </a:t>
            </a:r>
            <a:r>
              <a:rPr lang="en-US" sz="2400" dirty="0">
                <a:latin typeface="Arial Rounded MT Bold" panose="020F0704030504030204" pitchFamily="34" charset="0"/>
              </a:rPr>
              <a:t>slightly oligemic </a:t>
            </a:r>
            <a:r>
              <a:rPr lang="en-US" sz="2400" dirty="0" smtClean="0">
                <a:latin typeface="Arial Rounded MT Bold" panose="020F0704030504030204" pitchFamily="34" charset="0"/>
              </a:rPr>
              <a:t>fields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She </a:t>
            </a:r>
            <a:r>
              <a:rPr lang="en-US" sz="2400" dirty="0">
                <a:latin typeface="Arial Rounded MT Bold" panose="020F0704030504030204" pitchFamily="34" charset="0"/>
              </a:rPr>
              <a:t>is mildly hypoxic and </a:t>
            </a:r>
            <a:r>
              <a:rPr lang="en-US" sz="2400" dirty="0" smtClean="0">
                <a:latin typeface="Arial Rounded MT Bold" panose="020F0704030504030204" pitchFamily="34" charset="0"/>
              </a:rPr>
              <a:t>in distress </a:t>
            </a:r>
          </a:p>
          <a:p>
            <a:pPr marL="0" indent="0" algn="l" rtl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What </a:t>
            </a:r>
            <a:r>
              <a:rPr lang="en-US" sz="3200" dirty="0">
                <a:latin typeface="Arial Rounded MT Bold" panose="020F0704030504030204" pitchFamily="34" charset="0"/>
              </a:rPr>
              <a:t>is the most likely diagnosis?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96" y="1878675"/>
            <a:ext cx="5845976" cy="4653397"/>
          </a:xfrm>
        </p:spPr>
      </p:pic>
    </p:spTree>
    <p:extLst>
      <p:ext uri="{BB962C8B-B14F-4D97-AF65-F5344CB8AC3E}">
        <p14:creationId xmlns:p14="http://schemas.microsoft.com/office/powerpoint/2010/main" val="150093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85" y="634330"/>
            <a:ext cx="11422386" cy="289026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latin typeface="Arial Rounded MT Bold" panose="020F0704030504030204" pitchFamily="34" charset="0"/>
              </a:rPr>
              <a:t>Answer: Pulmonary Embolus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SLE with antiphospholipid </a:t>
            </a:r>
            <a:r>
              <a:rPr lang="en-US" sz="2400" dirty="0">
                <a:latin typeface="Arial Rounded MT Bold" panose="020F0704030504030204" pitchFamily="34" charset="0"/>
              </a:rPr>
              <a:t>syndrome (APS) with a history of recurrent pregnancy loss and livedo </a:t>
            </a:r>
            <a:r>
              <a:rPr lang="en-US" sz="2400" dirty="0" smtClean="0">
                <a:latin typeface="Arial Rounded MT Bold" panose="020F0704030504030204" pitchFamily="34" charset="0"/>
              </a:rPr>
              <a:t>reticularis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Her </a:t>
            </a:r>
            <a:r>
              <a:rPr lang="en-US" sz="2400" dirty="0">
                <a:latin typeface="Arial Rounded MT Bold" panose="020F0704030504030204" pitchFamily="34" charset="0"/>
              </a:rPr>
              <a:t>examination reveals elevated right-sided pulmonary pressure consistent with right ventricular </a:t>
            </a:r>
            <a:r>
              <a:rPr lang="en-US" sz="2400" dirty="0" smtClean="0">
                <a:latin typeface="Arial Rounded MT Bold" panose="020F0704030504030204" pitchFamily="34" charset="0"/>
              </a:rPr>
              <a:t>strain</a:t>
            </a:r>
            <a:endParaRPr lang="ar-IQ" sz="26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389" y="4089862"/>
            <a:ext cx="10972275" cy="17093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APS is a disease of recurrent vascular thrombosis and/or fetal loss associated with antibodies to membrane </a:t>
            </a:r>
            <a:r>
              <a:rPr lang="en-US" sz="2800" dirty="0" smtClean="0">
                <a:latin typeface="Arial Rounded MT Bold" panose="020F0704030504030204" pitchFamily="34" charset="0"/>
              </a:rPr>
              <a:t>phospholipids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Rounded MT Bold" panose="020F0704030504030204" pitchFamily="34" charset="0"/>
              </a:rPr>
              <a:t>Approximately 40% of patients with SLE have anticardiolipin antibodies but only 10% have APS syndrome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0208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9" y="422802"/>
            <a:ext cx="11188930" cy="49241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rtl="0">
              <a:buNone/>
            </a:pPr>
            <a:endParaRPr lang="en-US" sz="3600" b="1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3600" b="1" dirty="0" smtClean="0">
                <a:latin typeface="Arial Rounded MT Bold" panose="020F0704030504030204" pitchFamily="34" charset="0"/>
              </a:rPr>
              <a:t>Question 2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latin typeface="Arial Rounded MT Bold" panose="020F0704030504030204" pitchFamily="34" charset="0"/>
              </a:rPr>
              <a:t>22-year-old female presents with acute dyspnea and </a:t>
            </a:r>
            <a:r>
              <a:rPr lang="en-US" sz="2400" dirty="0" smtClean="0">
                <a:latin typeface="Arial Rounded MT Bold" panose="020F0704030504030204" pitchFamily="34" charset="0"/>
              </a:rPr>
              <a:t>hemoptysis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On </a:t>
            </a:r>
            <a:r>
              <a:rPr lang="en-US" sz="2400" dirty="0">
                <a:latin typeface="Arial Rounded MT Bold" panose="020F0704030504030204" pitchFamily="34" charset="0"/>
              </a:rPr>
              <a:t>examination </a:t>
            </a:r>
            <a:r>
              <a:rPr lang="en-US" sz="2400" dirty="0" smtClean="0">
                <a:latin typeface="Arial Rounded MT Bold" panose="020F0704030504030204" pitchFamily="34" charset="0"/>
              </a:rPr>
              <a:t>afebrile </a:t>
            </a:r>
            <a:r>
              <a:rPr lang="en-US" sz="2400" dirty="0">
                <a:latin typeface="Arial Rounded MT Bold" panose="020F0704030504030204" pitchFamily="34" charset="0"/>
              </a:rPr>
              <a:t>but </a:t>
            </a:r>
            <a:r>
              <a:rPr lang="en-US" sz="2400" dirty="0" smtClean="0">
                <a:latin typeface="Arial Rounded MT Bold" panose="020F0704030504030204" pitchFamily="34" charset="0"/>
              </a:rPr>
              <a:t>tachypneic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She </a:t>
            </a:r>
            <a:r>
              <a:rPr lang="en-US" sz="2400" dirty="0">
                <a:latin typeface="Arial Rounded MT Bold" panose="020F0704030504030204" pitchFamily="34" charset="0"/>
              </a:rPr>
              <a:t>has oral ulcerations, a malar rash and arthritis of her left </a:t>
            </a:r>
            <a:r>
              <a:rPr lang="en-US" sz="2400" dirty="0" smtClean="0">
                <a:latin typeface="Arial Rounded MT Bold" panose="020F0704030504030204" pitchFamily="34" charset="0"/>
              </a:rPr>
              <a:t>wrist Cardiac exam </a:t>
            </a:r>
            <a:r>
              <a:rPr lang="en-US" sz="2400" dirty="0">
                <a:latin typeface="Arial Rounded MT Bold" panose="020F0704030504030204" pitchFamily="34" charset="0"/>
              </a:rPr>
              <a:t>reveals sinus tachycardia </a:t>
            </a:r>
            <a:r>
              <a:rPr lang="en-US" sz="2400" dirty="0" smtClean="0">
                <a:latin typeface="Arial Rounded MT Bold" panose="020F0704030504030204" pitchFamily="34" charset="0"/>
              </a:rPr>
              <a:t>with normal JVP &amp; no </a:t>
            </a:r>
            <a:r>
              <a:rPr lang="en-US" sz="2400" dirty="0">
                <a:latin typeface="Arial Rounded MT Bold" panose="020F0704030504030204" pitchFamily="34" charset="0"/>
              </a:rPr>
              <a:t>added </a:t>
            </a:r>
            <a:r>
              <a:rPr lang="en-US" sz="2400" dirty="0" smtClean="0">
                <a:latin typeface="Arial Rounded MT Bold" panose="020F0704030504030204" pitchFamily="34" charset="0"/>
              </a:rPr>
              <a:t>heart sounds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but there is </a:t>
            </a:r>
            <a:r>
              <a:rPr lang="en-US" sz="2400" dirty="0">
                <a:latin typeface="Arial Rounded MT Bold" panose="020F0704030504030204" pitchFamily="34" charset="0"/>
              </a:rPr>
              <a:t>diffuse bibasilar </a:t>
            </a:r>
            <a:r>
              <a:rPr lang="en-US" sz="2400" dirty="0" smtClean="0">
                <a:latin typeface="Arial Rounded MT Bold" panose="020F0704030504030204" pitchFamily="34" charset="0"/>
              </a:rPr>
              <a:t>crepitation's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Her </a:t>
            </a:r>
            <a:r>
              <a:rPr lang="en-US" sz="2400" dirty="0">
                <a:latin typeface="Arial Rounded MT Bold" panose="020F0704030504030204" pitchFamily="34" charset="0"/>
              </a:rPr>
              <a:t>CXR shows diffuse hazy infiltrates and she is treated </a:t>
            </a:r>
            <a:r>
              <a:rPr lang="en-US" sz="2400" dirty="0" smtClean="0">
                <a:latin typeface="Arial Rounded MT Bold" panose="020F0704030504030204" pitchFamily="34" charset="0"/>
              </a:rPr>
              <a:t>empirically with </a:t>
            </a:r>
            <a:r>
              <a:rPr lang="en-US" sz="2400" dirty="0">
                <a:latin typeface="Arial Rounded MT Bold" panose="020F0704030504030204" pitchFamily="34" charset="0"/>
              </a:rPr>
              <a:t>broad spectrum antibiotics and supportive care</a:t>
            </a:r>
            <a:r>
              <a:rPr lang="en-US" sz="2400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She was admitted to Medical Ward but </a:t>
            </a:r>
            <a:r>
              <a:rPr lang="en-US" sz="2400" dirty="0">
                <a:latin typeface="Arial Rounded MT Bold" panose="020F0704030504030204" pitchFamily="34" charset="0"/>
              </a:rPr>
              <a:t>She fails to </a:t>
            </a:r>
            <a:r>
              <a:rPr lang="en-US" sz="2400" dirty="0" smtClean="0">
                <a:latin typeface="Arial Rounded MT Bold" panose="020F0704030504030204" pitchFamily="34" charset="0"/>
              </a:rPr>
              <a:t>improve</a:t>
            </a:r>
          </a:p>
          <a:p>
            <a:pPr marL="0" indent="0" algn="l" rtl="0"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190" r="742"/>
          <a:stretch/>
        </p:blipFill>
        <p:spPr>
          <a:xfrm>
            <a:off x="407324" y="1363010"/>
            <a:ext cx="10972800" cy="43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565265"/>
            <a:ext cx="11211797" cy="5719157"/>
          </a:xfrm>
        </p:spPr>
        <p:txBody>
          <a:bodyPr>
            <a:normAutofit/>
          </a:bodyPr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Her  basic </a:t>
            </a:r>
            <a:r>
              <a:rPr lang="en-US" sz="2400" dirty="0">
                <a:latin typeface="Arial Rounded MT Bold" panose="020F0704030504030204" pitchFamily="34" charset="0"/>
              </a:rPr>
              <a:t>labs: Hb 9.5, g/dl MCV 90, </a:t>
            </a:r>
            <a:r>
              <a:rPr lang="en-US" sz="2400" dirty="0" smtClean="0">
                <a:latin typeface="Arial Rounded MT Bold" panose="020F0704030504030204" pitchFamily="34" charset="0"/>
              </a:rPr>
              <a:t>Platelets </a:t>
            </a:r>
            <a:r>
              <a:rPr lang="en-US" sz="2400" dirty="0">
                <a:latin typeface="Arial Rounded MT Bold" panose="020F0704030504030204" pitchFamily="34" charset="0"/>
              </a:rPr>
              <a:t>65, WBC 12,000 without left </a:t>
            </a:r>
            <a:r>
              <a:rPr lang="en-US" sz="2400" dirty="0" smtClean="0">
                <a:latin typeface="Arial Rounded MT Bold" panose="020F0704030504030204" pitchFamily="34" charset="0"/>
              </a:rPr>
              <a:t>shift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Her </a:t>
            </a:r>
            <a:r>
              <a:rPr lang="en-US" sz="2400" dirty="0">
                <a:latin typeface="Arial Rounded MT Bold" panose="020F0704030504030204" pitchFamily="34" charset="0"/>
              </a:rPr>
              <a:t>metabolic profile is normal and no evidence for bacterial, fungal, viral or mycobacterial organisms are </a:t>
            </a:r>
            <a:r>
              <a:rPr lang="en-US" sz="2400" dirty="0" smtClean="0">
                <a:latin typeface="Arial Rounded MT Bold" panose="020F0704030504030204" pitchFamily="34" charset="0"/>
              </a:rPr>
              <a:t>found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ANA </a:t>
            </a:r>
            <a:r>
              <a:rPr lang="en-US" sz="2400" dirty="0">
                <a:latin typeface="Arial Rounded MT Bold" panose="020F0704030504030204" pitchFamily="34" charset="0"/>
              </a:rPr>
              <a:t>is </a:t>
            </a:r>
            <a:r>
              <a:rPr lang="en-US" sz="2400" dirty="0" smtClean="0">
                <a:latin typeface="Arial Rounded MT Bold" panose="020F0704030504030204" pitchFamily="34" charset="0"/>
              </a:rPr>
              <a:t>1:230 </a:t>
            </a:r>
            <a:r>
              <a:rPr lang="en-US" sz="2400" dirty="0">
                <a:latin typeface="Arial Rounded MT Bold" panose="020F0704030504030204" pitchFamily="34" charset="0"/>
              </a:rPr>
              <a:t>dilutions. Anti-double stranded-DNA 55 (elevated), serum complements are </a:t>
            </a:r>
            <a:r>
              <a:rPr lang="en-US" sz="2400" dirty="0" smtClean="0">
                <a:latin typeface="Arial Rounded MT Bold" panose="020F0704030504030204" pitchFamily="34" charset="0"/>
              </a:rPr>
              <a:t>normal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On </a:t>
            </a:r>
            <a:r>
              <a:rPr lang="en-US" sz="2400" dirty="0">
                <a:latin typeface="Arial Rounded MT Bold" panose="020F0704030504030204" pitchFamily="34" charset="0"/>
              </a:rPr>
              <a:t>day 3 her hemoglobin (Hb) drops to 6 g/dl and she is transferred to the Intensive Care </a:t>
            </a:r>
            <a:r>
              <a:rPr lang="en-US" sz="2400" dirty="0" smtClean="0">
                <a:latin typeface="Arial Rounded MT Bold" panose="020F0704030504030204" pitchFamily="34" charset="0"/>
              </a:rPr>
              <a:t>unit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What </a:t>
            </a:r>
            <a:r>
              <a:rPr lang="en-US" sz="3200" dirty="0">
                <a:latin typeface="Arial Rounded MT Bold" panose="020F0704030504030204" pitchFamily="34" charset="0"/>
              </a:rPr>
              <a:t>is the most likely diagnosis </a:t>
            </a:r>
            <a:r>
              <a:rPr lang="en-US" sz="3200" dirty="0" smtClean="0">
                <a:latin typeface="Arial Rounded MT Bold" panose="020F0704030504030204" pitchFamily="34" charset="0"/>
              </a:rPr>
              <a:t>?</a:t>
            </a:r>
            <a:endParaRPr lang="ar-IQ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89" y="465866"/>
            <a:ext cx="11029616" cy="664665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Answer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3200" b="1" cap="none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Diffuse Alveolar Hemorrhage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DAH)</a:t>
            </a:r>
            <a:endParaRPr lang="ar-IQ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89" y="1346308"/>
            <a:ext cx="11228422" cy="262426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SLE </a:t>
            </a:r>
            <a:r>
              <a:rPr lang="en-US" sz="2800" dirty="0">
                <a:solidFill>
                  <a:srgbClr val="242021"/>
                </a:solidFill>
                <a:latin typeface="Arial Rounded MT Bold" panose="020F0704030504030204" pitchFamily="34" charset="0"/>
              </a:rPr>
              <a:t>as evidenced by </a:t>
            </a:r>
            <a:endParaRPr lang="en-US" sz="2800" dirty="0" smtClean="0">
              <a:solidFill>
                <a:srgbClr val="242021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Malar rash</a:t>
            </a:r>
          </a:p>
          <a:p>
            <a:pPr algn="l" rtl="0"/>
            <a:r>
              <a:rPr lang="en-US" sz="28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Thrombocytopenia </a:t>
            </a:r>
          </a:p>
          <a:p>
            <a:pPr algn="l" rtl="0"/>
            <a:r>
              <a:rPr lang="en-US" sz="28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Arthritis </a:t>
            </a:r>
          </a:p>
          <a:p>
            <a:pPr algn="l" rtl="0"/>
            <a:r>
              <a:rPr lang="en-US" sz="28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Positive serologies</a:t>
            </a:r>
            <a:r>
              <a:rPr lang="en-US" sz="24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 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6970986"/>
              </p:ext>
            </p:extLst>
          </p:nvPr>
        </p:nvGraphicFramePr>
        <p:xfrm>
          <a:off x="3208712" y="1331276"/>
          <a:ext cx="8695113" cy="527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96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91923A-4BA9-4D72-BED4-96DF10346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7791923A-4BA9-4D72-BED4-96DF10346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7791923A-4BA9-4D72-BED4-96DF10346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791923A-4BA9-4D72-BED4-96DF10346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09090-2133-4DC3-84C8-9EC40FDF4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1CB09090-2133-4DC3-84C8-9EC40FDF4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CB09090-2133-4DC3-84C8-9EC40FDF4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1CB09090-2133-4DC3-84C8-9EC40FDF4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04D7F-3BBE-4D36-A80C-260CE0AE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8D104D7F-3BBE-4D36-A80C-260CE0AE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8D104D7F-3BBE-4D36-A80C-260CE0AEE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8D104D7F-3BBE-4D36-A80C-260CE0AEE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cap="none" dirty="0" smtClean="0">
                <a:latin typeface="Arial Rounded MT Bold" panose="020F0704030504030204" pitchFamily="34" charset="0"/>
              </a:rPr>
              <a:t>Epidemiology </a:t>
            </a:r>
            <a:endParaRPr lang="ar-IQ" sz="4000" cap="non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891146"/>
            <a:ext cx="11242964" cy="441552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The prevalence </a:t>
            </a:r>
            <a:r>
              <a:rPr lang="en-US" sz="2800" dirty="0">
                <a:latin typeface="Arial Rounded MT Bold" panose="020F0704030504030204" pitchFamily="34" charset="0"/>
              </a:rPr>
              <a:t>ranges from 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>0.03% in </a:t>
            </a:r>
            <a:r>
              <a:rPr lang="en-US" sz="2800" dirty="0" smtClean="0">
                <a:latin typeface="Arial Rounded MT Bold" panose="020F0704030504030204" pitchFamily="34" charset="0"/>
              </a:rPr>
              <a:t>Caucasians to </a:t>
            </a:r>
            <a:r>
              <a:rPr lang="en-US" sz="2800" dirty="0">
                <a:latin typeface="Arial Rounded MT Bold" panose="020F0704030504030204" pitchFamily="34" charset="0"/>
              </a:rPr>
              <a:t>0.2% in </a:t>
            </a:r>
            <a:r>
              <a:rPr lang="en-US" sz="2800" dirty="0" smtClean="0">
                <a:latin typeface="Arial Rounded MT Bold" panose="020F0704030504030204" pitchFamily="34" charset="0"/>
              </a:rPr>
              <a:t>Afro- Caribbean's (1:250)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SLE About 9 times more common in women  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Peak </a:t>
            </a:r>
            <a:r>
              <a:rPr lang="en-US" sz="2800" dirty="0">
                <a:latin typeface="Arial Rounded MT Bold" panose="020F0704030504030204" pitchFamily="34" charset="0"/>
              </a:rPr>
              <a:t>age at onset is between 20 and 30 </a:t>
            </a:r>
            <a:r>
              <a:rPr lang="en-US" sz="2800" dirty="0" smtClean="0">
                <a:latin typeface="Arial Rounded MT Bold" panose="020F0704030504030204" pitchFamily="34" charset="0"/>
              </a:rPr>
              <a:t>years</a:t>
            </a: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cap="none" dirty="0">
                <a:latin typeface="Arial Rounded MT Bold" panose="020F0704030504030204" pitchFamily="34" charset="0"/>
                <a:ea typeface="+mn-ea"/>
                <a:cs typeface="+mn-cs"/>
              </a:rPr>
              <a:t>Neurological</a:t>
            </a:r>
            <a:endParaRPr lang="ar-IQ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21" y="1988457"/>
            <a:ext cx="11306008" cy="465908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Non specific features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Fatigue, headache and poor concentration </a:t>
            </a:r>
            <a:endParaRPr lang="en-US" sz="2800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Specific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features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 </a:t>
            </a:r>
          </a:p>
          <a:p>
            <a:pPr lvl="1"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Visual Hallucinations</a:t>
            </a:r>
          </a:p>
          <a:p>
            <a:pPr lvl="1"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Chorea</a:t>
            </a:r>
          </a:p>
          <a:p>
            <a:pPr lvl="1"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Organic Psychosis</a:t>
            </a:r>
          </a:p>
          <a:p>
            <a:pPr lvl="1"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Transverse Myelitis</a:t>
            </a:r>
          </a:p>
          <a:p>
            <a:pPr lvl="1"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Lymphocytic Meningitis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cap="none" dirty="0">
                <a:latin typeface="Arial Rounded MT Bold" panose="020F0704030504030204" pitchFamily="34" charset="0"/>
                <a:ea typeface="+mn-ea"/>
                <a:cs typeface="+mn-cs"/>
              </a:rPr>
              <a:t>Haematological</a:t>
            </a:r>
            <a:endParaRPr lang="ar-IQ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44751" cy="420579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Neutropenia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Lymphopenia*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Thrombocytopenia 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Haemolytic anaemia </a:t>
            </a:r>
          </a:p>
          <a:p>
            <a:pPr algn="l" rtl="0"/>
            <a:endParaRPr lang="en-US" sz="2800" dirty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0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*The </a:t>
            </a:r>
            <a:r>
              <a:rPr lang="en-US" sz="2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degree of lymphopenia is a </a:t>
            </a:r>
            <a:r>
              <a:rPr lang="en-US" sz="20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good guide </a:t>
            </a:r>
            <a:r>
              <a:rPr lang="en-US" sz="20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to disease activity</a:t>
            </a:r>
            <a:r>
              <a:rPr lang="en-US" dirty="0">
                <a:solidFill>
                  <a:srgbClr val="231F20"/>
                </a:solidFill>
                <a:latin typeface="HelveticaNeue-Ligh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5689599" y="2806672"/>
            <a:ext cx="55444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Antibody-mediated </a:t>
            </a:r>
            <a:r>
              <a:rPr lang="en-US" sz="2400" dirty="0">
                <a:latin typeface="Arial Rounded MT Bold" panose="020F0704030504030204" pitchFamily="34" charset="0"/>
              </a:rPr>
              <a:t>destruction </a:t>
            </a:r>
            <a:r>
              <a:rPr lang="en-US" sz="2400" dirty="0" smtClean="0">
                <a:latin typeface="Arial Rounded MT Bold" panose="020F0704030504030204" pitchFamily="34" charset="0"/>
              </a:rPr>
              <a:t>of</a:t>
            </a:r>
            <a:r>
              <a:rPr lang="en-US" sz="24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peripheral blood </a:t>
            </a:r>
            <a:r>
              <a:rPr lang="en-US" sz="24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cells </a:t>
            </a:r>
            <a:endParaRPr lang="en-US" sz="2400" dirty="0">
              <a:solidFill>
                <a:srgbClr val="231F2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630057" y="2307771"/>
            <a:ext cx="1059542" cy="18288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35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865413"/>
            <a:ext cx="11770822" cy="43434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Question </a:t>
            </a:r>
            <a:r>
              <a:rPr lang="en-US" sz="3600" dirty="0" smtClean="0">
                <a:latin typeface="Arial Rounded MT Bold" panose="020F0704030504030204" pitchFamily="34" charset="0"/>
              </a:rPr>
              <a:t>3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latin typeface="Arial Rounded MT Bold" panose="020F0704030504030204" pitchFamily="34" charset="0"/>
              </a:rPr>
              <a:t>24-year old female presents with inspiratory chest pain, arthritis and </a:t>
            </a:r>
            <a:r>
              <a:rPr lang="en-US" sz="2400" dirty="0" smtClean="0">
                <a:latin typeface="Arial Rounded MT Bold" panose="020F0704030504030204" pitchFamily="34" charset="0"/>
              </a:rPr>
              <a:t>fatigue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Her BP </a:t>
            </a:r>
            <a:r>
              <a:rPr lang="en-US" sz="2400" dirty="0">
                <a:latin typeface="Arial Rounded MT Bold" panose="020F0704030504030204" pitchFamily="34" charset="0"/>
              </a:rPr>
              <a:t>102/80, Pulse 114, respiratory Rate 22, temperature </a:t>
            </a:r>
            <a:r>
              <a:rPr lang="en-US" sz="2400" dirty="0" smtClean="0">
                <a:latin typeface="Arial Rounded MT Bold" panose="020F0704030504030204" pitchFamily="34" charset="0"/>
              </a:rPr>
              <a:t>37.4°C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Conjunctival </a:t>
            </a:r>
            <a:r>
              <a:rPr lang="en-US" sz="2400" dirty="0">
                <a:latin typeface="Arial Rounded MT Bold" panose="020F0704030504030204" pitchFamily="34" charset="0"/>
              </a:rPr>
              <a:t>pallor with mild scleral icterus, sinus tachycardia and a right pleural </a:t>
            </a:r>
            <a:r>
              <a:rPr lang="en-US" sz="2400" dirty="0" smtClean="0">
                <a:latin typeface="Arial Rounded MT Bold" panose="020F0704030504030204" pitchFamily="34" charset="0"/>
              </a:rPr>
              <a:t>rub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She has </a:t>
            </a:r>
            <a:r>
              <a:rPr lang="en-US" sz="2400" dirty="0">
                <a:latin typeface="Arial Rounded MT Bold" panose="020F0704030504030204" pitchFamily="34" charset="0"/>
              </a:rPr>
              <a:t>polysynovitis of the hands, wrists and elbows but no </a:t>
            </a:r>
            <a:r>
              <a:rPr lang="en-US" sz="2400" dirty="0" smtClean="0">
                <a:latin typeface="Arial Rounded MT Bold" panose="020F0704030504030204" pitchFamily="34" charset="0"/>
              </a:rPr>
              <a:t>organomegally </a:t>
            </a:r>
            <a:r>
              <a:rPr lang="en-US" sz="2400" dirty="0">
                <a:latin typeface="Arial Rounded MT Bold" panose="020F0704030504030204" pitchFamily="34" charset="0"/>
              </a:rPr>
              <a:t>or abdominal </a:t>
            </a:r>
            <a:r>
              <a:rPr lang="en-US" sz="2400" dirty="0" smtClean="0">
                <a:latin typeface="Arial Rounded MT Bold" panose="020F0704030504030204" pitchFamily="34" charset="0"/>
              </a:rPr>
              <a:t>tenderness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Her </a:t>
            </a:r>
            <a:r>
              <a:rPr lang="en-US" sz="2400" dirty="0">
                <a:latin typeface="Arial Rounded MT Bold" panose="020F0704030504030204" pitchFamily="34" charset="0"/>
              </a:rPr>
              <a:t>neurologic exam is </a:t>
            </a:r>
            <a:r>
              <a:rPr lang="en-US" sz="2400" dirty="0" smtClean="0">
                <a:latin typeface="Arial Rounded MT Bold" panose="020F0704030504030204" pitchFamily="34" charset="0"/>
              </a:rPr>
              <a:t>intact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22" y="595095"/>
            <a:ext cx="11161920" cy="51351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Rounded MT Bold" panose="020F0704030504030204" pitchFamily="34" charset="0"/>
              </a:rPr>
              <a:t>Laboratory Data: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Rounded MT Bold" panose="020F0704030504030204" pitchFamily="34" charset="0"/>
              </a:rPr>
              <a:t>Hb 6.7 g/dL,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Rounded MT Bold" panose="020F0704030504030204" pitchFamily="34" charset="0"/>
              </a:rPr>
              <a:t>WBC 2.4 × 109 L-1,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Rounded MT Bold" panose="020F0704030504030204" pitchFamily="34" charset="0"/>
              </a:rPr>
              <a:t>Platelets 6 × 10^9 L-1,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Rounded MT Bold" panose="020F0704030504030204" pitchFamily="34" charset="0"/>
              </a:rPr>
              <a:t>Creatinine 0.9 mg/dL,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Rounded MT Bold" panose="020F0704030504030204" pitchFamily="34" charset="0"/>
              </a:rPr>
              <a:t>urinalysis </a:t>
            </a:r>
            <a:r>
              <a:rPr lang="en-US" sz="2200" dirty="0" smtClean="0">
                <a:latin typeface="Arial Rounded MT Bold" panose="020F0704030504030204" pitchFamily="34" charset="0"/>
              </a:rPr>
              <a:t>normal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 Rounded MT Bold" panose="020F0704030504030204" pitchFamily="34" charset="0"/>
              </a:rPr>
              <a:t>LDH </a:t>
            </a:r>
            <a:r>
              <a:rPr lang="en-US" sz="2200" dirty="0">
                <a:latin typeface="Arial Rounded MT Bold" panose="020F0704030504030204" pitchFamily="34" charset="0"/>
              </a:rPr>
              <a:t>645 </a:t>
            </a:r>
            <a:r>
              <a:rPr lang="en-US" sz="2200" dirty="0" smtClean="0">
                <a:latin typeface="Arial Rounded MT Bold" panose="020F0704030504030204" pitchFamily="34" charset="0"/>
              </a:rPr>
              <a:t>U/L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 Rounded MT Bold" panose="020F0704030504030204" pitchFamily="34" charset="0"/>
              </a:rPr>
              <a:t>ALP </a:t>
            </a:r>
            <a:r>
              <a:rPr lang="en-US" sz="2200" dirty="0">
                <a:latin typeface="Arial Rounded MT Bold" panose="020F0704030504030204" pitchFamily="34" charset="0"/>
              </a:rPr>
              <a:t>50 U/L, </a:t>
            </a:r>
            <a:endParaRPr lang="en-US" sz="2200" dirty="0" smtClean="0">
              <a:latin typeface="Arial Rounded MT Bold" panose="020F0704030504030204" pitchFamily="34" charset="0"/>
            </a:endParaRP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 Rounded MT Bold" panose="020F0704030504030204" pitchFamily="34" charset="0"/>
              </a:rPr>
              <a:t>AST </a:t>
            </a:r>
            <a:r>
              <a:rPr lang="en-US" sz="2200" dirty="0">
                <a:latin typeface="Arial Rounded MT Bold" panose="020F0704030504030204" pitchFamily="34" charset="0"/>
              </a:rPr>
              <a:t>45 </a:t>
            </a:r>
            <a:r>
              <a:rPr lang="en-US" sz="2200" dirty="0" smtClean="0">
                <a:latin typeface="Arial Rounded MT Bold" panose="020F0704030504030204" pitchFamily="34" charset="0"/>
              </a:rPr>
              <a:t>U/L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 Rounded MT Bold" panose="020F0704030504030204" pitchFamily="34" charset="0"/>
              </a:rPr>
              <a:t>ALT </a:t>
            </a:r>
            <a:r>
              <a:rPr lang="en-US" sz="2200" dirty="0">
                <a:latin typeface="Arial Rounded MT Bold" panose="020F0704030504030204" pitchFamily="34" charset="0"/>
              </a:rPr>
              <a:t>35 </a:t>
            </a:r>
            <a:r>
              <a:rPr lang="en-US" sz="2200" dirty="0" smtClean="0">
                <a:latin typeface="Arial Rounded MT Bold" panose="020F0704030504030204" pitchFamily="34" charset="0"/>
              </a:rPr>
              <a:t>U/L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Total </a:t>
            </a:r>
            <a:r>
              <a:rPr lang="en-US" sz="2400" dirty="0">
                <a:latin typeface="Arial Rounded MT Bold" panose="020F0704030504030204" pitchFamily="34" charset="0"/>
              </a:rPr>
              <a:t>Bilirubin (</a:t>
            </a:r>
            <a:r>
              <a:rPr lang="en-US" sz="2400" dirty="0" err="1">
                <a:latin typeface="Arial Rounded MT Bold" panose="020F0704030504030204" pitchFamily="34" charset="0"/>
              </a:rPr>
              <a:t>Bn</a:t>
            </a:r>
            <a:r>
              <a:rPr lang="en-US" sz="2400" dirty="0">
                <a:latin typeface="Arial Rounded MT Bold" panose="020F0704030504030204" pitchFamily="34" charset="0"/>
              </a:rPr>
              <a:t>) 3.5 mg/dL, indirect </a:t>
            </a:r>
            <a:r>
              <a:rPr lang="en-US" sz="2400" dirty="0" err="1">
                <a:latin typeface="Arial Rounded MT Bold" panose="020F0704030504030204" pitchFamily="34" charset="0"/>
              </a:rPr>
              <a:t>Bn</a:t>
            </a:r>
            <a:r>
              <a:rPr lang="en-US" sz="2400" dirty="0">
                <a:latin typeface="Arial Rounded MT Bold" panose="020F0704030504030204" pitchFamily="34" charset="0"/>
              </a:rPr>
              <a:t> 3.0 mg/dL. </a:t>
            </a:r>
            <a:endParaRPr lang="en-US" sz="2600" dirty="0" smtClean="0">
              <a:latin typeface="Arial Rounded MT Bold" panose="020F0704030504030204" pitchFamily="34" charset="0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ANA</a:t>
            </a:r>
            <a:r>
              <a:rPr lang="en-US" sz="2400" dirty="0">
                <a:latin typeface="Arial Rounded MT Bold" panose="020F0704030504030204" pitchFamily="34" charset="0"/>
              </a:rPr>
              <a:t>: 1:640 </a:t>
            </a:r>
            <a:r>
              <a:rPr lang="en-US" sz="2400" dirty="0" smtClean="0">
                <a:latin typeface="Arial Rounded MT Bold" panose="020F0704030504030204" pitchFamily="34" charset="0"/>
              </a:rPr>
              <a:t>dilutions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Positive Anti-Sm/Ds-DNA antibodies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Complement </a:t>
            </a:r>
            <a:r>
              <a:rPr lang="en-US" sz="2400" dirty="0">
                <a:latin typeface="Arial Rounded MT Bold" panose="020F0704030504030204" pitchFamily="34" charset="0"/>
              </a:rPr>
              <a:t>C3/4 are both </a:t>
            </a:r>
            <a:r>
              <a:rPr lang="en-US" sz="2400" dirty="0" smtClean="0">
                <a:latin typeface="Arial Rounded MT Bold" panose="020F0704030504030204" pitchFamily="34" charset="0"/>
              </a:rPr>
              <a:t>normal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On </a:t>
            </a:r>
            <a:r>
              <a:rPr lang="en-US" sz="2400" dirty="0">
                <a:latin typeface="Arial Rounded MT Bold" panose="020F0704030504030204" pitchFamily="34" charset="0"/>
              </a:rPr>
              <a:t>peripheral blood </a:t>
            </a:r>
            <a:r>
              <a:rPr lang="en-US" sz="2400" dirty="0" smtClean="0">
                <a:latin typeface="Arial Rounded MT Bold" panose="020F0704030504030204" pitchFamily="34" charset="0"/>
              </a:rPr>
              <a:t>smear: Polychromasia </a:t>
            </a:r>
            <a:r>
              <a:rPr lang="en-US" sz="2400" dirty="0">
                <a:latin typeface="Arial Rounded MT Bold" panose="020F0704030504030204" pitchFamily="34" charset="0"/>
              </a:rPr>
              <a:t>and spherocytes are </a:t>
            </a:r>
            <a:r>
              <a:rPr lang="en-US" sz="2400" dirty="0" smtClean="0">
                <a:latin typeface="Arial Rounded MT Bold" panose="020F0704030504030204" pitchFamily="34" charset="0"/>
              </a:rPr>
              <a:t>seen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en-US" sz="2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0123" y="5954876"/>
            <a:ext cx="7231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What is </a:t>
            </a:r>
            <a:r>
              <a:rPr lang="en-US" sz="3200" dirty="0" smtClean="0">
                <a:latin typeface="Arial Rounded MT Bold" panose="020F0704030504030204" pitchFamily="34" charset="0"/>
              </a:rPr>
              <a:t>the most likely diagnosis</a:t>
            </a:r>
            <a:r>
              <a:rPr lang="en-US" sz="3200" dirty="0">
                <a:latin typeface="Arial Rounded MT Bold" panose="020F0704030504030204" pitchFamily="34" charset="0"/>
              </a:rPr>
              <a:t>?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8653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2" y="315885"/>
            <a:ext cx="11211796" cy="413973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Answer:  </a:t>
            </a:r>
            <a:r>
              <a:rPr lang="en-US" sz="3600" dirty="0">
                <a:latin typeface="Arial Rounded MT Bold" panose="020F0704030504030204" pitchFamily="34" charset="0"/>
              </a:rPr>
              <a:t>Evans syndrome (ES) with </a:t>
            </a:r>
            <a:r>
              <a:rPr lang="en-US" sz="3600" dirty="0" smtClean="0">
                <a:latin typeface="Arial Rounded MT Bold" panose="020F0704030504030204" pitchFamily="34" charset="0"/>
              </a:rPr>
              <a:t>SLE</a:t>
            </a:r>
            <a:r>
              <a:rPr lang="en-US" sz="2400" b="1" dirty="0">
                <a:latin typeface="Arial Rounded MT Bold" panose="020F0704030504030204" pitchFamily="34" charset="0"/>
              </a:rPr>
              <a:t/>
            </a:r>
            <a:br>
              <a:rPr lang="en-US" sz="2400" b="1" dirty="0">
                <a:latin typeface="Arial Rounded MT Bold" panose="020F0704030504030204" pitchFamily="34" charset="0"/>
              </a:rPr>
            </a:br>
            <a:endParaRPr lang="en-US" sz="2400" b="1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242021"/>
                </a:solidFill>
                <a:latin typeface="Arial Rounded MT Bold" panose="020F0704030504030204" pitchFamily="34" charset="0"/>
              </a:rPr>
              <a:t>SLE </a:t>
            </a:r>
            <a:r>
              <a:rPr lang="en-US" sz="2400" dirty="0">
                <a:solidFill>
                  <a:srgbClr val="242021"/>
                </a:solidFill>
                <a:latin typeface="Arial Rounded MT Bold" panose="020F0704030504030204" pitchFamily="34" charset="0"/>
              </a:rPr>
              <a:t>as evidenced by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Arthritis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Serositis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Antibodies </a:t>
            </a:r>
            <a:r>
              <a:rPr lang="en-US" sz="2400" dirty="0">
                <a:latin typeface="Arial Rounded MT Bold" panose="020F0704030504030204" pitchFamily="34" charset="0"/>
              </a:rPr>
              <a:t>consistent with </a:t>
            </a:r>
            <a:r>
              <a:rPr lang="en-US" sz="2400" dirty="0" smtClean="0">
                <a:latin typeface="Arial Rounded MT Bold" panose="020F0704030504030204" pitchFamily="34" charset="0"/>
              </a:rPr>
              <a:t>SLE</a:t>
            </a:r>
          </a:p>
          <a:p>
            <a:pPr marL="0" indent="0" algn="ctr" rtl="0">
              <a:buNone/>
            </a:pPr>
            <a:r>
              <a:rPr lang="en-US" sz="3200" b="1" dirty="0" smtClean="0">
                <a:latin typeface="Arial Rounded MT Bold" panose="020F0704030504030204" pitchFamily="34" charset="0"/>
              </a:rPr>
              <a:t>+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Severe </a:t>
            </a:r>
            <a:r>
              <a:rPr lang="en-US" sz="2400" dirty="0">
                <a:latin typeface="Arial Rounded MT Bold" panose="020F0704030504030204" pitchFamily="34" charset="0"/>
              </a:rPr>
              <a:t>thrombocytopenia </a:t>
            </a:r>
            <a:r>
              <a:rPr lang="en-US" sz="2400" dirty="0" smtClean="0">
                <a:latin typeface="Arial Rounded MT Bold" panose="020F0704030504030204" pitchFamily="34" charset="0"/>
              </a:rPr>
              <a:t>&amp; </a:t>
            </a:r>
            <a:r>
              <a:rPr lang="en-US" sz="2400" dirty="0">
                <a:latin typeface="Arial Rounded MT Bold" panose="020F0704030504030204" pitchFamily="34" charset="0"/>
              </a:rPr>
              <a:t>Autoimmune </a:t>
            </a:r>
            <a:r>
              <a:rPr lang="en-US" sz="2400" dirty="0" smtClean="0">
                <a:latin typeface="Arial Rounded MT Bold" panose="020F0704030504030204" pitchFamily="34" charset="0"/>
              </a:rPr>
              <a:t>Hemolytic Anemia </a:t>
            </a:r>
            <a:r>
              <a:rPr lang="en-US" sz="2400" dirty="0">
                <a:latin typeface="Arial Rounded MT Bold" panose="020F0704030504030204" pitchFamily="34" charset="0"/>
              </a:rPr>
              <a:t>(AIHA</a:t>
            </a:r>
            <a:r>
              <a:rPr lang="en-US" sz="2400" dirty="0" smtClean="0">
                <a:latin typeface="Arial Rounded MT Bold" panose="020F0704030504030204" pitchFamily="34" charset="0"/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252" y="4788131"/>
            <a:ext cx="1181757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ES is a rare syndrome characterized by AIHA and immune mediated thrombocytopenia (ITP) and/or immune mediated </a:t>
            </a:r>
            <a:r>
              <a:rPr lang="en-US" sz="2800" dirty="0" smtClean="0">
                <a:latin typeface="Arial Rounded MT Bold" panose="020F0704030504030204" pitchFamily="34" charset="0"/>
              </a:rPr>
              <a:t>neutropenia </a:t>
            </a:r>
            <a:endParaRPr lang="ar-IQ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6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cap="none" dirty="0">
                <a:latin typeface="Arial Rounded MT Bold" panose="020F0704030504030204" pitchFamily="34" charset="0"/>
                <a:ea typeface="+mn-ea"/>
                <a:cs typeface="+mn-cs"/>
              </a:rPr>
              <a:t>Gastrointestinal</a:t>
            </a:r>
            <a:endParaRPr lang="ar-IQ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Mouth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ulcers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(May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or may not be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painful) 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Peritoneal serositis </a:t>
            </a:r>
            <a:endParaRPr lang="en-US" sz="2800" dirty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Mesenteric vasculitis (abdominal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pain,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bowel infarction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or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perforation)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Hepatitis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9" y="1046848"/>
            <a:ext cx="4564743" cy="491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/>
          <a:stretch/>
        </p:blipFill>
        <p:spPr>
          <a:xfrm>
            <a:off x="6241143" y="989874"/>
            <a:ext cx="4833258" cy="4946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135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>
                <a:latin typeface="Arial Rounded MT Bold" panose="020F0704030504030204" pitchFamily="34" charset="0"/>
              </a:rPr>
              <a:t>Paediatric disease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402068"/>
              </p:ext>
            </p:extLst>
          </p:nvPr>
        </p:nvGraphicFramePr>
        <p:xfrm>
          <a:off x="581192" y="2180496"/>
          <a:ext cx="10994281" cy="424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8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cap="none" dirty="0" smtClean="0">
                <a:latin typeface="Arial Rounded MT Bold" panose="020F0704030504030204" pitchFamily="34" charset="0"/>
                <a:ea typeface="+mn-ea"/>
                <a:cs typeface="+mn-cs"/>
              </a:rPr>
              <a:t>Diagnosis</a:t>
            </a:r>
            <a:endParaRPr lang="ar-IQ" sz="5400" cap="non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64" y="2456267"/>
            <a:ext cx="11029615" cy="36783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The diagnosis is based on a combination of clinical features </a:t>
            </a:r>
            <a:r>
              <a:rPr lang="en-US" sz="2800" dirty="0" smtClean="0">
                <a:latin typeface="Arial Rounded MT Bold" panose="020F0704030504030204" pitchFamily="34" charset="0"/>
              </a:rPr>
              <a:t>and laboratory abnormalities</a:t>
            </a:r>
          </a:p>
          <a:p>
            <a:pPr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Checking of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ANAs (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Disease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Hallmark)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antibodies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to ENAs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and complement, routine haematology, biochemistry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and urinalysis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are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mandatory*</a:t>
            </a:r>
            <a:endParaRPr lang="en-US" sz="2800" dirty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Anti-dsDNA antibodies are positive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in 50-70% and may have role in disease activity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9" y="464886"/>
            <a:ext cx="11427927" cy="616451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rtl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3600" b="1" dirty="0">
                <a:latin typeface="Arial Rounded MT Bold" panose="020F0704030504030204" pitchFamily="34" charset="0"/>
              </a:rPr>
              <a:t>Question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4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 Rounded MT Bold" panose="020F0704030504030204" pitchFamily="34" charset="0"/>
              </a:rPr>
              <a:t>A </a:t>
            </a:r>
            <a:r>
              <a:rPr lang="en-US" sz="2800" dirty="0">
                <a:latin typeface="Arial Rounded MT Bold" panose="020F0704030504030204" pitchFamily="34" charset="0"/>
              </a:rPr>
              <a:t>23-year-old woman is pregnant with her first </a:t>
            </a:r>
            <a:r>
              <a:rPr lang="en-US" sz="2800" dirty="0" smtClean="0">
                <a:latin typeface="Arial Rounded MT Bold" panose="020F0704030504030204" pitchFamily="34" charset="0"/>
              </a:rPr>
              <a:t>child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Arial Rounded MT Bold" panose="020F0704030504030204" pitchFamily="34" charset="0"/>
              </a:rPr>
              <a:t>She </a:t>
            </a:r>
            <a:r>
              <a:rPr lang="en-US" sz="2800" dirty="0">
                <a:latin typeface="Arial Rounded MT Bold" panose="020F0704030504030204" pitchFamily="34" charset="0"/>
              </a:rPr>
              <a:t>undergoes </a:t>
            </a:r>
            <a:r>
              <a:rPr lang="en-US" sz="2800" dirty="0" smtClean="0">
                <a:latin typeface="Arial Rounded MT Bold" panose="020F0704030504030204" pitchFamily="34" charset="0"/>
              </a:rPr>
              <a:t>screening ultrasonography </a:t>
            </a:r>
            <a:r>
              <a:rPr lang="en-US" sz="2800" dirty="0">
                <a:latin typeface="Arial Rounded MT Bold" panose="020F0704030504030204" pitchFamily="34" charset="0"/>
              </a:rPr>
              <a:t>at five months gestation and the fetus is determined to have </a:t>
            </a:r>
            <a:r>
              <a:rPr lang="en-US" sz="2800" dirty="0" smtClean="0">
                <a:latin typeface="Arial Rounded MT Bold" panose="020F0704030504030204" pitchFamily="34" charset="0"/>
              </a:rPr>
              <a:t>an abnormally </a:t>
            </a:r>
            <a:r>
              <a:rPr lang="en-US" sz="2800" dirty="0">
                <a:latin typeface="Arial Rounded MT Bold" panose="020F0704030504030204" pitchFamily="34" charset="0"/>
              </a:rPr>
              <a:t>low heart rate, although it appears to be otherwise </a:t>
            </a:r>
            <a:r>
              <a:rPr lang="en-US" sz="2800" dirty="0" smtClean="0">
                <a:latin typeface="Arial Rounded MT Bold" panose="020F0704030504030204" pitchFamily="34" charset="0"/>
              </a:rPr>
              <a:t>normal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Serologic screening </a:t>
            </a:r>
            <a:r>
              <a:rPr lang="en-US" sz="2800" dirty="0">
                <a:latin typeface="Arial Rounded MT Bold" panose="020F0704030504030204" pitchFamily="34" charset="0"/>
              </a:rPr>
              <a:t>of the mother is most likely to reveal which of the </a:t>
            </a:r>
            <a:r>
              <a:rPr lang="en-US" sz="2800" dirty="0" smtClean="0">
                <a:latin typeface="Arial Rounded MT Bold" panose="020F0704030504030204" pitchFamily="34" charset="0"/>
              </a:rPr>
              <a:t>following autoantibodies</a:t>
            </a:r>
            <a:r>
              <a:rPr lang="en-US" sz="2800" dirty="0">
                <a:latin typeface="Arial Rounded MT Bold" panose="020F0704030504030204" pitchFamily="34" charset="0"/>
              </a:rPr>
              <a:t>?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A. Anti-Ro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B. Anticentromere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C. Antidouble-stranded DNA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D. Anti-Jo-1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>
                <a:latin typeface="Arial Rounded MT Bold" panose="020F0704030504030204" pitchFamily="34" charset="0"/>
              </a:rPr>
              <a:t>E. Anti-Mi2</a:t>
            </a:r>
            <a:r>
              <a:rPr lang="en-US" sz="2000" dirty="0">
                <a:latin typeface="Arial Rounded MT Bold" panose="020F0704030504030204" pitchFamily="34" charset="0"/>
              </a:rPr>
              <a:t/>
            </a:r>
            <a:br>
              <a:rPr lang="en-US" sz="2000" dirty="0">
                <a:latin typeface="Arial Rounded MT Bold" panose="020F0704030504030204" pitchFamily="34" charset="0"/>
              </a:rPr>
            </a:br>
            <a:endParaRPr lang="ar-IQ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>
                <a:latin typeface="Arial Rounded MT Bold" panose="020F0704030504030204" pitchFamily="34" charset="0"/>
              </a:rPr>
              <a:t>Pathophysiology </a:t>
            </a:r>
            <a:endParaRPr lang="ar-IQ" sz="4000" cap="non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96" y="1715956"/>
            <a:ext cx="11306007" cy="4285833"/>
          </a:xfrm>
        </p:spPr>
        <p:txBody>
          <a:bodyPr>
            <a:noAutofit/>
          </a:bodyPr>
          <a:lstStyle/>
          <a:p>
            <a:pPr algn="l" rtl="0"/>
            <a:r>
              <a:rPr lang="en-US" sz="2600" dirty="0" smtClean="0">
                <a:latin typeface="Arial Rounded MT Bold" panose="020F0704030504030204" pitchFamily="34" charset="0"/>
              </a:rPr>
              <a:t>Autoantibody production</a:t>
            </a:r>
          </a:p>
          <a:p>
            <a:pPr lvl="1" algn="l" rtl="0"/>
            <a:r>
              <a:rPr lang="en-US" sz="2400" dirty="0" smtClean="0">
                <a:latin typeface="Arial Rounded MT Bold" panose="020F0704030504030204" pitchFamily="34" charset="0"/>
              </a:rPr>
              <a:t>Defects </a:t>
            </a:r>
            <a:r>
              <a:rPr lang="en-US" sz="2400" dirty="0">
                <a:latin typeface="Arial Rounded MT Bold" panose="020F0704030504030204" pitchFamily="34" charset="0"/>
              </a:rPr>
              <a:t>in apoptosis or in the </a:t>
            </a:r>
            <a:r>
              <a:rPr lang="en-US" sz="2400" dirty="0" smtClean="0">
                <a:latin typeface="Arial Rounded MT Bold" panose="020F0704030504030204" pitchFamily="34" charset="0"/>
              </a:rPr>
              <a:t>clearance of </a:t>
            </a:r>
            <a:r>
              <a:rPr lang="en-US" sz="2400" dirty="0">
                <a:latin typeface="Arial Rounded MT Bold" panose="020F0704030504030204" pitchFamily="34" charset="0"/>
              </a:rPr>
              <a:t>apoptotic cells, which causes </a:t>
            </a:r>
            <a:r>
              <a:rPr lang="en-US" sz="2400" dirty="0" smtClean="0">
                <a:latin typeface="Arial Rounded MT Bold" panose="020F0704030504030204" pitchFamily="34" charset="0"/>
              </a:rPr>
              <a:t>in exposure of intracellular </a:t>
            </a:r>
            <a:r>
              <a:rPr lang="en-US" sz="2400" dirty="0">
                <a:latin typeface="Arial Rounded MT Bold" panose="020F0704030504030204" pitchFamily="34" charset="0"/>
              </a:rPr>
              <a:t>antigens on the cell surface, leading to </a:t>
            </a:r>
            <a:r>
              <a:rPr lang="en-US" sz="2400" dirty="0" smtClean="0">
                <a:latin typeface="Arial Rounded MT Bold" panose="020F0704030504030204" pitchFamily="34" charset="0"/>
              </a:rPr>
              <a:t>polyclonal B- </a:t>
            </a:r>
            <a:r>
              <a:rPr lang="en-US" sz="2400" dirty="0">
                <a:latin typeface="Arial Rounded MT Bold" panose="020F0704030504030204" pitchFamily="34" charset="0"/>
              </a:rPr>
              <a:t>and T-cell activation and autoantibody </a:t>
            </a:r>
            <a:r>
              <a:rPr lang="en-US" sz="2400" dirty="0" smtClean="0">
                <a:latin typeface="Arial Rounded MT Bold" panose="020F0704030504030204" pitchFamily="34" charset="0"/>
              </a:rPr>
              <a:t>production</a:t>
            </a:r>
            <a:r>
              <a:rPr lang="en-US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 Immune Complexes formation &amp; deposit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latin typeface="Arial Rounded MT Bold" panose="020F0704030504030204" pitchFamily="34" charset="0"/>
              </a:rPr>
              <a:t>within the tissues </a:t>
            </a:r>
            <a:r>
              <a:rPr lang="en-US" sz="24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pPr algn="l" rtl="0"/>
            <a:r>
              <a:rPr lang="en-US" sz="26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Environmental </a:t>
            </a:r>
            <a:r>
              <a:rPr lang="en-US" sz="2600" dirty="0">
                <a:solidFill>
                  <a:srgbClr val="3D3D3D"/>
                </a:solidFill>
                <a:latin typeface="Arial Rounded MT Bold" panose="020F0704030504030204" pitchFamily="34" charset="0"/>
              </a:rPr>
              <a:t>factors </a:t>
            </a:r>
            <a:r>
              <a:rPr lang="en-US" sz="26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(Ultraviolet </a:t>
            </a:r>
            <a:r>
              <a:rPr lang="en-US" sz="2600" dirty="0">
                <a:solidFill>
                  <a:srgbClr val="3D3D3D"/>
                </a:solidFill>
                <a:latin typeface="Arial Rounded MT Bold" panose="020F0704030504030204" pitchFamily="34" charset="0"/>
              </a:rPr>
              <a:t>light and </a:t>
            </a:r>
            <a:r>
              <a:rPr lang="en-US" sz="26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infections) </a:t>
            </a:r>
            <a:r>
              <a:rPr lang="en-US" sz="2600" dirty="0">
                <a:solidFill>
                  <a:srgbClr val="3D3D3D"/>
                </a:solidFill>
                <a:latin typeface="Arial Rounded MT Bold" panose="020F0704030504030204" pitchFamily="34" charset="0"/>
              </a:rPr>
              <a:t>increase oxidative stress and cause cell </a:t>
            </a:r>
            <a:r>
              <a:rPr lang="en-US" sz="26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damage </a:t>
            </a:r>
            <a:r>
              <a:rPr lang="en-US" sz="2600" dirty="0" smtClean="0">
                <a:solidFill>
                  <a:srgbClr val="3D3D3D"/>
                </a:solidFill>
                <a:latin typeface="Arial Rounded MT Bold" panose="020F0704030504030204" pitchFamily="34" charset="0"/>
                <a:sym typeface="Wingdings" pitchFamily="2" charset="2"/>
              </a:rPr>
              <a:t></a:t>
            </a:r>
            <a:r>
              <a:rPr lang="en-US" sz="2600" dirty="0">
                <a:solidFill>
                  <a:srgbClr val="3D3D3D"/>
                </a:solidFill>
                <a:latin typeface="Arial Rounded MT Bold" panose="020F0704030504030204" pitchFamily="34" charset="0"/>
              </a:rPr>
              <a:t> cause flares of lupus</a:t>
            </a:r>
            <a:endParaRPr lang="ar-IQ" sz="2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41" y="966838"/>
            <a:ext cx="11029615" cy="367830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Answer A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Anti-Ro antibodies are associated with congenital heart block and cutaneous eruptions in affected neonates, as well as photosensitive eruptions in adults and Sjögren’s </a:t>
            </a:r>
            <a:r>
              <a:rPr lang="en-US" sz="2800" dirty="0" smtClean="0">
                <a:latin typeface="Arial Rounded MT Bold" panose="020F0704030504030204" pitchFamily="34" charset="0"/>
              </a:rPr>
              <a:t>syndrome </a:t>
            </a:r>
            <a:endParaRPr lang="ar-IQ" sz="2800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757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2" y="162407"/>
            <a:ext cx="4242027" cy="645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487" y="5235022"/>
            <a:ext cx="1272728" cy="15189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5167037" y="286181"/>
            <a:ext cx="6570534" cy="4815841"/>
            <a:chOff x="5918663" y="637308"/>
            <a:chExt cx="6051664" cy="4300452"/>
          </a:xfrm>
        </p:grpSpPr>
        <p:pic>
          <p:nvPicPr>
            <p:cNvPr id="4" name="Picture 3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" t="2668" r="3578" b="7771"/>
            <a:stretch/>
          </p:blipFill>
          <p:spPr bwMode="auto">
            <a:xfrm>
              <a:off x="5918663" y="637308"/>
              <a:ext cx="6051664" cy="4300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001791" y="2028306"/>
              <a:ext cx="199504" cy="2892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</p:spTree>
    <p:extLst>
      <p:ext uri="{BB962C8B-B14F-4D97-AF65-F5344CB8AC3E}">
        <p14:creationId xmlns:p14="http://schemas.microsoft.com/office/powerpoint/2010/main" val="26673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BF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1743"/>
          <a:stretch/>
        </p:blipFill>
        <p:spPr bwMode="auto">
          <a:xfrm>
            <a:off x="332513" y="83125"/>
            <a:ext cx="7032567" cy="6733309"/>
          </a:xfrm>
          <a:prstGeom prst="rect">
            <a:avLst/>
          </a:prstGeom>
          <a:solidFill>
            <a:srgbClr val="FCF4E9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654" y="5295199"/>
            <a:ext cx="8063346" cy="1401922"/>
          </a:xfrm>
          <a:prstGeom prst="rect">
            <a:avLst/>
          </a:prstGeom>
          <a:solidFill>
            <a:srgbClr val="FBF5E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2019, </a:t>
            </a:r>
            <a:r>
              <a:rPr lang="en-US" sz="2000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EULAR and ACR </a:t>
            </a:r>
            <a:endParaRPr lang="en-US" sz="2000" dirty="0" smtClean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sensitivity (96%) and specificity (93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was classified as having SLE if they had a positive ANA ≥1:80 and had ≥10 </a:t>
            </a:r>
            <a:r>
              <a:rPr lang="en-US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points</a:t>
            </a:r>
            <a:endParaRPr lang="en-US" sz="14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26087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Patients with active disease tend to have low levels of C3 </a:t>
            </a:r>
            <a:r>
              <a:rPr lang="en-US" sz="2800" dirty="0" smtClean="0">
                <a:latin typeface="Arial Rounded MT Bold" panose="020F0704030504030204" pitchFamily="34" charset="0"/>
              </a:rPr>
              <a:t>due to </a:t>
            </a:r>
            <a:r>
              <a:rPr lang="en-US" sz="2800" dirty="0">
                <a:latin typeface="Arial Rounded MT Bold" panose="020F0704030504030204" pitchFamily="34" charset="0"/>
              </a:rPr>
              <a:t>complement consumption, but in some people low C3 </a:t>
            </a:r>
            <a:r>
              <a:rPr lang="en-US" sz="2800" dirty="0" smtClean="0">
                <a:latin typeface="Arial Rounded MT Bold" panose="020F0704030504030204" pitchFamily="34" charset="0"/>
              </a:rPr>
              <a:t>and C4 </a:t>
            </a:r>
            <a:r>
              <a:rPr lang="en-US" sz="2800" dirty="0">
                <a:latin typeface="Arial Rounded MT Bold" panose="020F0704030504030204" pitchFamily="34" charset="0"/>
              </a:rPr>
              <a:t>may be the result of inherited complement </a:t>
            </a:r>
            <a:r>
              <a:rPr lang="en-US" sz="2800" dirty="0" smtClean="0">
                <a:latin typeface="Arial Rounded MT Bold" panose="020F0704030504030204" pitchFamily="34" charset="0"/>
              </a:rPr>
              <a:t>deficiency in C1</a:t>
            </a:r>
            <a:r>
              <a:rPr lang="en-US" sz="2800" dirty="0">
                <a:latin typeface="Arial Rounded MT Bold" panose="020F0704030504030204" pitchFamily="34" charset="0"/>
              </a:rPr>
              <a:t>, C2 or C4 that predisposes to SLE </a:t>
            </a:r>
            <a:r>
              <a:rPr lang="en-US" sz="2800" dirty="0" smtClean="0">
                <a:latin typeface="Arial Rounded MT Bold" panose="020F0704030504030204" pitchFamily="34" charset="0"/>
              </a:rPr>
              <a:t>.*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9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0687"/>
            <a:ext cx="11015722" cy="3884856"/>
          </a:xfrm>
        </p:spPr>
        <p:txBody>
          <a:bodyPr>
            <a:noAutofit/>
          </a:bodyPr>
          <a:lstStyle/>
          <a:p>
            <a:pPr lvl="0" algn="l" rtl="0">
              <a:buClr>
                <a:srgbClr val="4590B8"/>
              </a:buClr>
            </a:pPr>
            <a:r>
              <a:rPr lang="en-US" sz="2800" dirty="0" smtClean="0">
                <a:latin typeface="Arial Rounded MT Bold" panose="020F0704030504030204" pitchFamily="34" charset="0"/>
              </a:rPr>
              <a:t>A raised ESR, leucopenia ,  lymphopenia</a:t>
            </a:r>
            <a:r>
              <a:rPr lang="en-US" sz="28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800" dirty="0">
                <a:solidFill>
                  <a:srgbClr val="3D3D3D"/>
                </a:solidFill>
                <a:latin typeface="Arial Rounded MT Bold" panose="020F0704030504030204" pitchFamily="34" charset="0"/>
              </a:rPr>
              <a:t>haemolytic anaemia and </a:t>
            </a:r>
            <a:r>
              <a:rPr lang="en-US" sz="28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thrombocytopenia</a:t>
            </a:r>
            <a:r>
              <a:rPr lang="en-US" sz="2800" dirty="0">
                <a:solidFill>
                  <a:srgbClr val="3D3D3D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are typical of active SLE</a:t>
            </a:r>
          </a:p>
          <a:p>
            <a:pPr lvl="0" algn="l" rtl="0">
              <a:buClr>
                <a:srgbClr val="4590B8"/>
              </a:buClr>
            </a:pPr>
            <a:r>
              <a:rPr lang="en-US" sz="2800" dirty="0" smtClean="0">
                <a:latin typeface="Arial Rounded MT Bold" panose="020F0704030504030204" pitchFamily="34" charset="0"/>
              </a:rPr>
              <a:t>CRP is often normal in active SLE, except in the presence of </a:t>
            </a:r>
          </a:p>
          <a:p>
            <a:pPr lvl="1" algn="l" rtl="0">
              <a:buClr>
                <a:srgbClr val="4590B8"/>
              </a:buClr>
            </a:pPr>
            <a:r>
              <a:rPr lang="en-US" sz="2800" dirty="0" smtClean="0">
                <a:latin typeface="Arial Rounded MT Bold" panose="020F0704030504030204" pitchFamily="34" charset="0"/>
              </a:rPr>
              <a:t>Serositis</a:t>
            </a:r>
          </a:p>
          <a:p>
            <a:pPr lvl="1" algn="l" rtl="0">
              <a:buClr>
                <a:srgbClr val="4590B8"/>
              </a:buClr>
            </a:pPr>
            <a:r>
              <a:rPr lang="en-US" sz="2800" dirty="0" smtClean="0">
                <a:latin typeface="Arial Rounded MT Bold" panose="020F0704030504030204" pitchFamily="34" charset="0"/>
              </a:rPr>
              <a:t>Overwhelming infection </a:t>
            </a:r>
          </a:p>
          <a:p>
            <a:pPr lvl="1" algn="l" rtl="0">
              <a:buClr>
                <a:srgbClr val="4590B8"/>
              </a:buClr>
            </a:pPr>
            <a:r>
              <a:rPr lang="en-US" sz="2800" dirty="0" smtClean="0">
                <a:latin typeface="Arial Rounded MT Bold" panose="020F0704030504030204" pitchFamily="34" charset="0"/>
              </a:rPr>
              <a:t>Vasculitis </a:t>
            </a:r>
            <a:br>
              <a:rPr lang="en-US" sz="2800" dirty="0" smtClean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13802" r="6410" b="10156"/>
          <a:stretch/>
        </p:blipFill>
        <p:spPr>
          <a:xfrm>
            <a:off x="0" y="964276"/>
            <a:ext cx="11920452" cy="4854633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395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b="1" dirty="0">
                <a:latin typeface="Arial Rounded MT Bold" panose="020F0704030504030204" pitchFamily="34" charset="0"/>
              </a:rPr>
              <a:t>Management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2180496"/>
            <a:ext cx="8505372" cy="367830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Education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Patients should be </a:t>
            </a:r>
            <a:r>
              <a:rPr lang="en-US" sz="2800" dirty="0" smtClean="0">
                <a:latin typeface="Arial Rounded MT Bold" panose="020F0704030504030204" pitchFamily="34" charset="0"/>
              </a:rPr>
              <a:t>advised to </a:t>
            </a:r>
            <a:r>
              <a:rPr lang="en-US" sz="2800" dirty="0">
                <a:latin typeface="Arial Rounded MT Bold" panose="020F0704030504030204" pitchFamily="34" charset="0"/>
              </a:rPr>
              <a:t>avoid sun and ultraviolet light exposure and to employ </a:t>
            </a:r>
            <a:r>
              <a:rPr lang="en-US" sz="2800" dirty="0" smtClean="0">
                <a:latin typeface="Arial Rounded MT Bold" panose="020F0704030504030204" pitchFamily="34" charset="0"/>
              </a:rPr>
              <a:t>sun blocks </a:t>
            </a:r>
            <a:r>
              <a:rPr lang="en-US" sz="2800" dirty="0">
                <a:latin typeface="Arial Rounded MT Bold" panose="020F0704030504030204" pitchFamily="34" charset="0"/>
              </a:rPr>
              <a:t>(sun protection factor </a:t>
            </a:r>
            <a:r>
              <a:rPr lang="en-US" sz="2800" dirty="0" smtClean="0">
                <a:latin typeface="Arial Rounded MT Bold" panose="020F0704030504030204" pitchFamily="34" charset="0"/>
              </a:rPr>
              <a:t>25–50)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21101" r="29662" b="13031"/>
          <a:stretch/>
        </p:blipFill>
        <p:spPr>
          <a:xfrm>
            <a:off x="8585198" y="1886855"/>
            <a:ext cx="2917371" cy="47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latin typeface="Arial Rounded MT Bold" panose="020F0704030504030204" pitchFamily="34" charset="0"/>
              </a:rPr>
              <a:t>Mild </a:t>
            </a:r>
            <a:r>
              <a:rPr lang="en-US" cap="none" dirty="0">
                <a:latin typeface="Arial Rounded MT Bold" panose="020F0704030504030204" pitchFamily="34" charset="0"/>
              </a:rPr>
              <a:t>t</a:t>
            </a:r>
            <a:r>
              <a:rPr lang="en-US" cap="none" dirty="0" smtClean="0">
                <a:latin typeface="Arial Rounded MT Bold" panose="020F0704030504030204" pitchFamily="34" charset="0"/>
              </a:rPr>
              <a:t>o Moderate Disease (Disease Restricted to Skin and Joints) 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21" y="2409371"/>
            <a:ext cx="11306008" cy="431074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Managed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with </a:t>
            </a:r>
            <a:endParaRPr lang="en-US" sz="2800" dirty="0" smtClean="0">
              <a:solidFill>
                <a:srgbClr val="231F20"/>
              </a:solidFill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Analgesics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NSAIDs 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Hydroxychloroquine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Glucocorticoids (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prednisolone 5–20 mg/day),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in combination with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immunosuppressants such as methotrexate, azathioprine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or mycophenolate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mofetil (MMF)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in more severe cases</a:t>
            </a:r>
          </a:p>
          <a:p>
            <a:pPr algn="l" rtl="0"/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Belimumab: Monoclonal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antibody </a:t>
            </a:r>
            <a:r>
              <a:rPr lang="en-US" sz="2800" dirty="0" smtClean="0">
                <a:solidFill>
                  <a:srgbClr val="231F20"/>
                </a:solidFill>
                <a:latin typeface="Arial Rounded MT Bold" panose="020F0704030504030204" pitchFamily="34" charset="0"/>
              </a:rPr>
              <a:t>targets </a:t>
            </a:r>
            <a:r>
              <a:rPr lang="en-US" sz="28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the β-cell growth factor </a:t>
            </a:r>
            <a:r>
              <a:rPr lang="en-US" sz="2800" dirty="0" err="1">
                <a:solidFill>
                  <a:srgbClr val="231F20"/>
                </a:solidFill>
                <a:latin typeface="Arial Rounded MT Bold" panose="020F0704030504030204" pitchFamily="34" charset="0"/>
              </a:rPr>
              <a:t>BLyS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br>
              <a:rPr lang="en-US" sz="2800" dirty="0">
                <a:latin typeface="Arial Rounded MT Bold" panose="020F0704030504030204" pitchFamily="34" charset="0"/>
              </a:rPr>
            </a:b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79" y="1250382"/>
            <a:ext cx="4117749" cy="41177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2" b="19239"/>
          <a:stretch/>
        </p:blipFill>
        <p:spPr>
          <a:xfrm>
            <a:off x="6443727" y="1886857"/>
            <a:ext cx="3816028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cap="none" dirty="0" smtClean="0">
                <a:latin typeface="Arial Rounded MT Bold" panose="020F0704030504030204" pitchFamily="34" charset="0"/>
              </a:rPr>
              <a:t>Severe and Life-threatening Disease</a:t>
            </a:r>
            <a:endParaRPr lang="ar-IQ" sz="4000" cap="none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06" y="2296610"/>
            <a:ext cx="11509208" cy="367830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3D3D3D"/>
                </a:solidFill>
                <a:latin typeface="Arial Rounded MT Bold" panose="020F0704030504030204" pitchFamily="34" charset="0"/>
              </a:rPr>
              <a:t>Renal, CNS and Cardiac Disease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Pulsed Methylprednisolone (10 Mg/Kg IV) Plus Cyclophosphamide (15 Mg/Kg IV), Repeated at 2–3-weekly intervals for six cycles.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Cyclophosphamide side effects 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Haemorrhagic Cystitis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Azoospermia and Premature Menopause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1" y="268500"/>
            <a:ext cx="10269350" cy="6589500"/>
          </a:xfrm>
        </p:spPr>
      </p:pic>
    </p:spTree>
    <p:extLst>
      <p:ext uri="{BB962C8B-B14F-4D97-AF65-F5344CB8AC3E}">
        <p14:creationId xmlns:p14="http://schemas.microsoft.com/office/powerpoint/2010/main" val="190490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254954"/>
            <a:ext cx="4403271" cy="469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227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9470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MMF has been used successfully with high-dose </a:t>
            </a:r>
            <a:r>
              <a:rPr lang="en-US" sz="2800" dirty="0" smtClean="0">
                <a:latin typeface="Arial Rounded MT Bold" panose="020F0704030504030204" pitchFamily="34" charset="0"/>
              </a:rPr>
              <a:t>glucocorticoids for </a:t>
            </a:r>
            <a:r>
              <a:rPr lang="en-US" sz="2800" dirty="0">
                <a:latin typeface="Arial Rounded MT Bold" panose="020F0704030504030204" pitchFamily="34" charset="0"/>
              </a:rPr>
              <a:t>renal involvement with results similar to those of </a:t>
            </a:r>
            <a:r>
              <a:rPr lang="en-US" sz="2800" dirty="0" smtClean="0">
                <a:latin typeface="Arial Rounded MT Bold" panose="020F0704030504030204" pitchFamily="34" charset="0"/>
              </a:rPr>
              <a:t>pulsed cyclophosphamide </a:t>
            </a:r>
            <a:r>
              <a:rPr lang="en-US" sz="2800" dirty="0">
                <a:latin typeface="Arial Rounded MT Bold" panose="020F0704030504030204" pitchFamily="34" charset="0"/>
              </a:rPr>
              <a:t>but fewer adverse effects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4" b="22408"/>
          <a:stretch/>
        </p:blipFill>
        <p:spPr>
          <a:xfrm>
            <a:off x="2762250" y="4107543"/>
            <a:ext cx="6667500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Maintenance therapy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78" y="2572381"/>
            <a:ext cx="11029615" cy="36783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Oral </a:t>
            </a:r>
            <a:r>
              <a:rPr lang="en-US" sz="2800" dirty="0">
                <a:latin typeface="Arial Rounded MT Bold" panose="020F0704030504030204" pitchFamily="34" charset="0"/>
              </a:rPr>
              <a:t>prednisolone in a dose of 40–60 mg daily, </a:t>
            </a:r>
            <a:r>
              <a:rPr lang="en-US" sz="2800" dirty="0" smtClean="0">
                <a:latin typeface="Arial Rounded MT Bold" panose="020F0704030504030204" pitchFamily="34" charset="0"/>
              </a:rPr>
              <a:t>gradually reducing </a:t>
            </a:r>
            <a:r>
              <a:rPr lang="en-US" sz="2800" dirty="0">
                <a:latin typeface="Arial Rounded MT Bold" panose="020F0704030504030204" pitchFamily="34" charset="0"/>
              </a:rPr>
              <a:t>to 10–15 mg/day or less by 3 months. 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Plus 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Azathioprine (</a:t>
            </a:r>
            <a:r>
              <a:rPr lang="en-US" sz="2800" dirty="0">
                <a:latin typeface="Arial Rounded MT Bold" panose="020F0704030504030204" pitchFamily="34" charset="0"/>
              </a:rPr>
              <a:t>2–2.5 mg/kg/day), methotrexate (10–25 mg/week) or </a:t>
            </a:r>
            <a:r>
              <a:rPr lang="en-US" sz="2800" dirty="0" smtClean="0">
                <a:latin typeface="Arial Rounded MT Bold" panose="020F0704030504030204" pitchFamily="34" charset="0"/>
              </a:rPr>
              <a:t>MMF (</a:t>
            </a:r>
            <a:r>
              <a:rPr lang="en-US" sz="2800" dirty="0">
                <a:latin typeface="Arial Rounded MT Bold" panose="020F0704030504030204" pitchFamily="34" charset="0"/>
              </a:rPr>
              <a:t>2–3 g/day) 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en-US" sz="2800" dirty="0" smtClean="0"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Arial Rounded MT Bold" panose="020F0704030504030204" pitchFamily="34" charset="0"/>
              </a:rPr>
              <a:t>The </a:t>
            </a:r>
            <a:r>
              <a:rPr lang="en-US" sz="2800" dirty="0" smtClean="0">
                <a:latin typeface="Arial Rounded MT Bold" panose="020F0704030504030204" pitchFamily="34" charset="0"/>
              </a:rPr>
              <a:t>long-term aim </a:t>
            </a:r>
            <a:r>
              <a:rPr lang="en-US" sz="2800" dirty="0">
                <a:latin typeface="Arial Rounded MT Bold" panose="020F0704030504030204" pitchFamily="34" charset="0"/>
              </a:rPr>
              <a:t>is to continue the lowest dose of glucocorticoid </a:t>
            </a:r>
            <a:r>
              <a:rPr lang="en-US" sz="2800" dirty="0" smtClean="0">
                <a:latin typeface="Arial Rounded MT Bold" panose="020F0704030504030204" pitchFamily="34" charset="0"/>
              </a:rPr>
              <a:t>and immunosuppressant </a:t>
            </a:r>
            <a:r>
              <a:rPr lang="en-US" sz="2800" dirty="0">
                <a:latin typeface="Arial Rounded MT Bold" panose="020F0704030504030204" pitchFamily="34" charset="0"/>
              </a:rPr>
              <a:t>to maintain remission.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63" y="2456268"/>
            <a:ext cx="11029615" cy="36783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Control of cardiovascular risk factors(hypertension </a:t>
            </a:r>
            <a:r>
              <a:rPr lang="en-US" sz="2800" dirty="0">
                <a:latin typeface="Arial Rounded MT Bold" panose="020F0704030504030204" pitchFamily="34" charset="0"/>
              </a:rPr>
              <a:t>and </a:t>
            </a:r>
            <a:r>
              <a:rPr lang="en-US" sz="2800" dirty="0" smtClean="0">
                <a:latin typeface="Arial Rounded MT Bold" panose="020F0704030504030204" pitchFamily="34" charset="0"/>
              </a:rPr>
              <a:t>hyperlipidemia) and smoking Cessation .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Patients </a:t>
            </a:r>
            <a:r>
              <a:rPr lang="en-US" sz="2800" dirty="0">
                <a:latin typeface="Arial Rounded MT Bold" panose="020F0704030504030204" pitchFamily="34" charset="0"/>
              </a:rPr>
              <a:t>with SLE and the antiphospholipid </a:t>
            </a:r>
            <a:r>
              <a:rPr lang="en-US" sz="2800" dirty="0" smtClean="0">
                <a:latin typeface="Arial Rounded MT Bold" panose="020F0704030504030204" pitchFamily="34" charset="0"/>
              </a:rPr>
              <a:t>antibody syndrome</a:t>
            </a:r>
            <a:r>
              <a:rPr lang="en-US" sz="2800" dirty="0">
                <a:latin typeface="Arial Rounded MT Bold" panose="020F0704030504030204" pitchFamily="34" charset="0"/>
              </a:rPr>
              <a:t>, who have had previous thrombosis, require </a:t>
            </a:r>
            <a:r>
              <a:rPr lang="en-US" sz="2800" dirty="0" smtClean="0">
                <a:latin typeface="Arial Rounded MT Bold" panose="020F0704030504030204" pitchFamily="34" charset="0"/>
              </a:rPr>
              <a:t>life-long warfarin </a:t>
            </a:r>
            <a:r>
              <a:rPr lang="en-US" sz="2800" dirty="0">
                <a:latin typeface="Arial Rounded MT Bold" panose="020F0704030504030204" pitchFamily="34" charset="0"/>
              </a:rPr>
              <a:t>therapy</a:t>
            </a:r>
            <a:r>
              <a:rPr lang="en-US" sz="2800" dirty="0" smtClean="0">
                <a:latin typeface="Arial Rounded MT Bold" panose="020F0704030504030204" pitchFamily="34" charset="0"/>
              </a:rPr>
              <a:t>.</a:t>
            </a: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latin typeface="Arial Rounded MT Bold" panose="020F0704030504030204" pitchFamily="34" charset="0"/>
              </a:rPr>
              <a:t>SLE patients are at risk of osteoporosis </a:t>
            </a:r>
            <a:r>
              <a:rPr lang="en-US" sz="2800" dirty="0" smtClean="0">
                <a:latin typeface="Arial Rounded MT Bold" panose="020F0704030504030204" pitchFamily="34" charset="0"/>
              </a:rPr>
              <a:t>and hypovitaminosis </a:t>
            </a:r>
            <a:r>
              <a:rPr lang="en-US" sz="2800" dirty="0">
                <a:latin typeface="Arial Rounded MT Bold" panose="020F0704030504030204" pitchFamily="34" charset="0"/>
              </a:rPr>
              <a:t>D, and should be screened with </a:t>
            </a:r>
            <a:r>
              <a:rPr lang="en-US" sz="2800" dirty="0" smtClean="0">
                <a:latin typeface="Arial Rounded MT Bold" panose="020F0704030504030204" pitchFamily="34" charset="0"/>
              </a:rPr>
              <a:t>biochemistry and </a:t>
            </a:r>
            <a:r>
              <a:rPr lang="en-US" sz="2800" dirty="0">
                <a:latin typeface="Arial Rounded MT Bold" panose="020F0704030504030204" pitchFamily="34" charset="0"/>
              </a:rPr>
              <a:t>DXA scanning accordingly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681644"/>
            <a:ext cx="11305605" cy="604572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latin typeface="Arial Rounded MT Bold" panose="020F0704030504030204" pitchFamily="34" charset="0"/>
              </a:rPr>
              <a:t>Question 5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latin typeface="Arial Rounded MT Bold" panose="020F0704030504030204" pitchFamily="34" charset="0"/>
              </a:rPr>
              <a:t>25-year-old female with a 5-year history of SLE presents with </a:t>
            </a:r>
            <a:r>
              <a:rPr lang="en-US" sz="2400" dirty="0" smtClean="0">
                <a:latin typeface="Arial Rounded MT Bold" panose="020F0704030504030204" pitchFamily="34" charset="0"/>
              </a:rPr>
              <a:t>increasing edema of </a:t>
            </a:r>
            <a:r>
              <a:rPr lang="en-US" sz="2400" dirty="0">
                <a:latin typeface="Arial Rounded MT Bold" panose="020F0704030504030204" pitchFamily="34" charset="0"/>
              </a:rPr>
              <a:t>1-week duration. Her medications include hydroxychloroquine 200 mg </a:t>
            </a:r>
            <a:r>
              <a:rPr lang="en-US" sz="2400" dirty="0" smtClean="0">
                <a:latin typeface="Arial Rounded MT Bold" panose="020F0704030504030204" pitchFamily="34" charset="0"/>
              </a:rPr>
              <a:t>twice daily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Lab </a:t>
            </a:r>
            <a:r>
              <a:rPr lang="en-US" sz="2400" dirty="0">
                <a:latin typeface="Arial Rounded MT Bold" panose="020F0704030504030204" pitchFamily="34" charset="0"/>
              </a:rPr>
              <a:t>data reveal Hb = 10.5g/dl, WBC = 3.2x109/L, and creatinine = 0.6 </a:t>
            </a:r>
            <a:r>
              <a:rPr lang="en-US" sz="2400" dirty="0" smtClean="0">
                <a:latin typeface="Arial Rounded MT Bold" panose="020F0704030504030204" pitchFamily="34" charset="0"/>
              </a:rPr>
              <a:t>mg/dl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Urinalysis </a:t>
            </a:r>
            <a:r>
              <a:rPr lang="en-US" sz="2400" dirty="0">
                <a:latin typeface="Arial Rounded MT Bold" panose="020F0704030504030204" pitchFamily="34" charset="0"/>
              </a:rPr>
              <a:t>shows 4+ proteinuria, red cell casts, and active </a:t>
            </a:r>
            <a:r>
              <a:rPr lang="en-US" sz="2400" dirty="0" smtClean="0">
                <a:latin typeface="Arial Rounded MT Bold" panose="020F0704030504030204" pitchFamily="34" charset="0"/>
              </a:rPr>
              <a:t>sediment 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latin typeface="Arial Rounded MT Bold" panose="020F0704030504030204" pitchFamily="34" charset="0"/>
              </a:rPr>
              <a:t>renal biopsy shows active glomerulonephritis </a:t>
            </a:r>
            <a:r>
              <a:rPr lang="en-US" sz="2400" dirty="0" smtClean="0">
                <a:latin typeface="Arial Rounded MT Bold" panose="020F0704030504030204" pitchFamily="34" charset="0"/>
              </a:rPr>
              <a:t>interpreted </a:t>
            </a:r>
            <a:r>
              <a:rPr lang="en-US" sz="2400" dirty="0">
                <a:latin typeface="Arial Rounded MT Bold" panose="020F0704030504030204" pitchFamily="34" charset="0"/>
              </a:rPr>
              <a:t>as stage IV active diffuse proliferative glomerulonephritis (DPGN</a:t>
            </a:r>
            <a:r>
              <a:rPr lang="en-US" sz="2400" dirty="0" smtClean="0">
                <a:latin typeface="Arial Rounded MT Bold" panose="020F0704030504030204" pitchFamily="34" charset="0"/>
              </a:rPr>
              <a:t>)</a:t>
            </a:r>
          </a:p>
          <a:p>
            <a:pPr marL="0" indent="0" algn="l" rtl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/>
            </a:r>
            <a:br>
              <a:rPr lang="en-US" sz="3200" dirty="0">
                <a:latin typeface="Arial Rounded MT Bold" panose="020F0704030504030204" pitchFamily="34" charset="0"/>
              </a:rPr>
            </a:br>
            <a:r>
              <a:rPr lang="en-US" sz="3200" dirty="0">
                <a:latin typeface="Arial Rounded MT Bold" panose="020F0704030504030204" pitchFamily="34" charset="0"/>
              </a:rPr>
              <a:t>How would you manage this condition? 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ar-IQ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877786"/>
            <a:ext cx="11126289" cy="43434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The </a:t>
            </a:r>
            <a:r>
              <a:rPr lang="en-US" sz="2400" dirty="0">
                <a:latin typeface="Arial Rounded MT Bold" panose="020F0704030504030204" pitchFamily="34" charset="0"/>
              </a:rPr>
              <a:t>standard of care has been pulse dose methylprednisolone with intravenous cyclophosphamide given initially as monthly pulses</a:t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and subsequently quarterly for a 2-year </a:t>
            </a:r>
            <a:r>
              <a:rPr lang="en-US" sz="2400" dirty="0" smtClean="0">
                <a:latin typeface="Arial Rounded MT Bold" panose="020F0704030504030204" pitchFamily="34" charset="0"/>
              </a:rPr>
              <a:t>period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Patients </a:t>
            </a:r>
            <a:r>
              <a:rPr lang="en-US" sz="2400" dirty="0">
                <a:latin typeface="Arial Rounded MT Bold" panose="020F0704030504030204" pitchFamily="34" charset="0"/>
              </a:rPr>
              <a:t>with SLE who have </a:t>
            </a:r>
            <a:r>
              <a:rPr lang="en-US" sz="2400" dirty="0" smtClean="0">
                <a:latin typeface="Arial Rounded MT Bold" panose="020F0704030504030204" pitchFamily="34" charset="0"/>
              </a:rPr>
              <a:t>received IV </a:t>
            </a:r>
            <a:r>
              <a:rPr lang="en-US" sz="2400" dirty="0">
                <a:latin typeface="Arial Rounded MT Bold" panose="020F0704030504030204" pitchFamily="34" charset="0"/>
              </a:rPr>
              <a:t>cytoxan have a higher risk of </a:t>
            </a:r>
            <a:r>
              <a:rPr lang="en-US" sz="2400" dirty="0" smtClean="0">
                <a:latin typeface="Arial Rounded MT Bold" panose="020F0704030504030204" pitchFamily="34" charset="0"/>
              </a:rPr>
              <a:t> infertility   </a:t>
            </a:r>
          </a:p>
          <a:p>
            <a:pPr algn="l" rtl="0"/>
            <a:r>
              <a:rPr lang="en-US" sz="2400" dirty="0" smtClean="0">
                <a:latin typeface="Arial Rounded MT Bold" panose="020F0704030504030204" pitchFamily="34" charset="0"/>
              </a:rPr>
              <a:t>For this </a:t>
            </a:r>
            <a:r>
              <a:rPr lang="en-US" sz="2400" dirty="0">
                <a:latin typeface="Arial Rounded MT Bold" panose="020F0704030504030204" pitchFamily="34" charset="0"/>
              </a:rPr>
              <a:t>patient mycophenylate mofetil is a better alternative with equal efficacy and </a:t>
            </a:r>
            <a:r>
              <a:rPr lang="en-US" sz="2400" dirty="0" smtClean="0">
                <a:latin typeface="Arial Rounded MT Bold" panose="020F0704030504030204" pitchFamily="34" charset="0"/>
              </a:rPr>
              <a:t>less toxicity 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457" y="844033"/>
            <a:ext cx="940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Answer Treat with Mycophenylate Mofetil</a:t>
            </a:r>
          </a:p>
        </p:txBody>
      </p:sp>
    </p:spTree>
    <p:extLst>
      <p:ext uri="{BB962C8B-B14F-4D97-AF65-F5344CB8AC3E}">
        <p14:creationId xmlns:p14="http://schemas.microsoft.com/office/powerpoint/2010/main" val="32131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2181225"/>
            <a:ext cx="9641983" cy="3678238"/>
          </a:xfrm>
        </p:spPr>
      </p:pic>
    </p:spTree>
    <p:extLst>
      <p:ext uri="{BB962C8B-B14F-4D97-AF65-F5344CB8AC3E}">
        <p14:creationId xmlns:p14="http://schemas.microsoft.com/office/powerpoint/2010/main" val="39247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2" y="232762"/>
            <a:ext cx="2301354" cy="29429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18" y="153589"/>
            <a:ext cx="2445908" cy="3397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18" y="3507971"/>
            <a:ext cx="2519206" cy="3180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58" y="209340"/>
            <a:ext cx="4611543" cy="6479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r="16568"/>
          <a:stretch/>
        </p:blipFill>
        <p:spPr>
          <a:xfrm>
            <a:off x="921162" y="3275214"/>
            <a:ext cx="2301354" cy="34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6846831"/>
              </p:ext>
            </p:extLst>
          </p:nvPr>
        </p:nvGraphicFramePr>
        <p:xfrm>
          <a:off x="450563" y="957943"/>
          <a:ext cx="11422124" cy="515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5194" y="638627"/>
            <a:ext cx="1127578" cy="112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8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Arthritis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47988"/>
            <a:ext cx="11029615" cy="301495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Arthralgia </a:t>
            </a:r>
            <a:r>
              <a:rPr lang="en-US" sz="2800" dirty="0">
                <a:latin typeface="Arial Rounded MT Bold" panose="020F0704030504030204" pitchFamily="34" charset="0"/>
              </a:rPr>
              <a:t>(</a:t>
            </a:r>
            <a:r>
              <a:rPr lang="en-US" sz="2800" dirty="0" smtClean="0">
                <a:latin typeface="Arial Rounded MT Bold" panose="020F0704030504030204" pitchFamily="34" charset="0"/>
              </a:rPr>
              <a:t>90%) associated </a:t>
            </a:r>
            <a:r>
              <a:rPr lang="en-US" sz="2800" dirty="0">
                <a:latin typeface="Arial Rounded MT Bold" panose="020F0704030504030204" pitchFamily="34" charset="0"/>
              </a:rPr>
              <a:t>with early morning stiffness. </a:t>
            </a:r>
            <a:endParaRPr lang="en-US" sz="2800" dirty="0" smtClean="0"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Tenosynovitis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Joint deformity (Jaccoud’s </a:t>
            </a:r>
            <a:r>
              <a:rPr lang="en-US" sz="2800" dirty="0">
                <a:latin typeface="Arial Rounded MT Bold" panose="020F0704030504030204" pitchFamily="34" charset="0"/>
              </a:rPr>
              <a:t>arthropathy) </a:t>
            </a:r>
            <a:r>
              <a:rPr lang="en-US" sz="2800" dirty="0" smtClean="0">
                <a:latin typeface="Arial Rounded MT Bold" panose="020F0704030504030204" pitchFamily="34" charset="0"/>
              </a:rPr>
              <a:t>result </a:t>
            </a:r>
            <a:r>
              <a:rPr lang="en-US" sz="2800" dirty="0">
                <a:latin typeface="Arial Rounded MT Bold" panose="020F0704030504030204" pitchFamily="34" charset="0"/>
              </a:rPr>
              <a:t>of tendon damage </a:t>
            </a:r>
            <a:r>
              <a:rPr lang="en-US" sz="2800" dirty="0" smtClean="0">
                <a:latin typeface="Arial Rounded MT Bold" panose="020F0704030504030204" pitchFamily="34" charset="0"/>
              </a:rPr>
              <a:t>(NO erosions)</a:t>
            </a:r>
            <a:r>
              <a:rPr lang="en-US" sz="2800" dirty="0">
                <a:latin typeface="Arial Rounded MT Bold" panose="020F0704030504030204" pitchFamily="34" charset="0"/>
              </a:rPr>
              <a:t/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2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Jaccoud’s Arthropathy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221" y="809624"/>
            <a:ext cx="11577177" cy="4427393"/>
          </a:xfrm>
        </p:spPr>
      </p:pic>
    </p:spTree>
    <p:extLst>
      <p:ext uri="{BB962C8B-B14F-4D97-AF65-F5344CB8AC3E}">
        <p14:creationId xmlns:p14="http://schemas.microsoft.com/office/powerpoint/2010/main" val="5036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Raynaud’s phenomenon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2301520"/>
            <a:ext cx="11604568" cy="36783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latin typeface="Arial Rounded MT Bold" panose="020F0704030504030204" pitchFamily="34" charset="0"/>
              </a:rPr>
              <a:t>Episodic </a:t>
            </a:r>
            <a:r>
              <a:rPr lang="en-US" sz="2800" dirty="0">
                <a:latin typeface="Arial Rounded MT Bold" panose="020F0704030504030204" pitchFamily="34" charset="0"/>
              </a:rPr>
              <a:t>vasospasm of the fingers and toes typically precipitated by exposure to </a:t>
            </a:r>
            <a:r>
              <a:rPr lang="en-US" sz="2800" dirty="0" smtClean="0">
                <a:latin typeface="Arial Rounded MT Bold" panose="020F0704030504030204" pitchFamily="34" charset="0"/>
              </a:rPr>
              <a:t>cold</a:t>
            </a:r>
          </a:p>
          <a:p>
            <a:pPr lvl="2" algn="l" rtl="0"/>
            <a:r>
              <a:rPr lang="en-US" sz="2400" dirty="0" smtClean="0">
                <a:latin typeface="Arial Rounded MT Bold" panose="020F0704030504030204" pitchFamily="34" charset="0"/>
              </a:rPr>
              <a:t>Primary</a:t>
            </a:r>
          </a:p>
          <a:p>
            <a:pPr lvl="2" algn="l" rtl="0"/>
            <a:r>
              <a:rPr lang="en-US" sz="2400" dirty="0" smtClean="0">
                <a:latin typeface="Arial Rounded MT Bold" panose="020F0704030504030204" pitchFamily="34" charset="0"/>
              </a:rPr>
              <a:t>Secondary </a:t>
            </a:r>
          </a:p>
          <a:p>
            <a:pPr algn="l" rtl="0"/>
            <a:r>
              <a:rPr lang="en-US" sz="2800" dirty="0">
                <a:latin typeface="Arial Rounded MT Bold" panose="020F0704030504030204" pitchFamily="34" charset="0"/>
              </a:rPr>
              <a:t>P</a:t>
            </a:r>
            <a:r>
              <a:rPr lang="en-US" sz="2800" dirty="0" smtClean="0">
                <a:latin typeface="Arial Rounded MT Bold" panose="020F0704030504030204" pitchFamily="34" charset="0"/>
              </a:rPr>
              <a:t>rimary Raynaud’s phenomenon </a:t>
            </a:r>
            <a:r>
              <a:rPr lang="en-US" sz="2800" dirty="0">
                <a:latin typeface="Arial Rounded MT Bold" panose="020F0704030504030204" pitchFamily="34" charset="0"/>
              </a:rPr>
              <a:t>common in the general population (up </a:t>
            </a:r>
            <a:r>
              <a:rPr lang="en-US" sz="2800" dirty="0" smtClean="0">
                <a:latin typeface="Arial Rounded MT Bold" panose="020F0704030504030204" pitchFamily="34" charset="0"/>
              </a:rPr>
              <a:t>to 5</a:t>
            </a:r>
            <a:r>
              <a:rPr lang="en-US" sz="2800" dirty="0">
                <a:latin typeface="Arial Rounded MT Bold" panose="020F0704030504030204" pitchFamily="34" charset="0"/>
              </a:rPr>
              <a:t>%) </a:t>
            </a:r>
            <a:br>
              <a:rPr lang="en-US" sz="2800" dirty="0">
                <a:latin typeface="Arial Rounded MT Bold" panose="020F0704030504030204" pitchFamily="34" charset="0"/>
              </a:rPr>
            </a:br>
            <a:endParaRPr lang="ar-IQ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676</TotalTime>
  <Words>2691</Words>
  <Application>Microsoft Office PowerPoint</Application>
  <PresentationFormat>Widescreen</PresentationFormat>
  <Paragraphs>293</Paragraphs>
  <Slides>57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Arial Rounded MT Bold</vt:lpstr>
      <vt:lpstr>Calibri</vt:lpstr>
      <vt:lpstr>Courier New</vt:lpstr>
      <vt:lpstr>Gill Sans MT</vt:lpstr>
      <vt:lpstr>HelveticaNeue-Light</vt:lpstr>
      <vt:lpstr>Majalla UI</vt:lpstr>
      <vt:lpstr>Wingdings</vt:lpstr>
      <vt:lpstr>Wingdings 2</vt:lpstr>
      <vt:lpstr>Dividend</vt:lpstr>
      <vt:lpstr>Systemic Lupus Erythematosus </vt:lpstr>
      <vt:lpstr>PowerPoint Presentation</vt:lpstr>
      <vt:lpstr>Epidemiology </vt:lpstr>
      <vt:lpstr>Pathophysiology </vt:lpstr>
      <vt:lpstr>PowerPoint Presentation</vt:lpstr>
      <vt:lpstr>PowerPoint Presentation</vt:lpstr>
      <vt:lpstr>Arthritis</vt:lpstr>
      <vt:lpstr>Jaccoud’s Arthropathy</vt:lpstr>
      <vt:lpstr>Raynaud’s phenomenon </vt:lpstr>
      <vt:lpstr>PowerPoint Presentation</vt:lpstr>
      <vt:lpstr>PowerPoint Presentation</vt:lpstr>
      <vt:lpstr>PowerPoint Presentation</vt:lpstr>
      <vt:lpstr>PowerPoint Presentation</vt:lpstr>
      <vt:lpstr>Skin</vt:lpstr>
      <vt:lpstr>PowerPoint Presentation</vt:lpstr>
      <vt:lpstr>PowerPoint Presentation</vt:lpstr>
      <vt:lpstr>PowerPoint Presentation</vt:lpstr>
      <vt:lpstr>Kidney</vt:lpstr>
      <vt:lpstr>PowerPoint Presentation</vt:lpstr>
      <vt:lpstr>Cardiovascular</vt:lpstr>
      <vt:lpstr>Libman–Sacks Endocarditis </vt:lpstr>
      <vt:lpstr>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Answer: Diffuse Alveolar Hemorrhage (DAH)</vt:lpstr>
      <vt:lpstr>Neurological</vt:lpstr>
      <vt:lpstr>Haematological</vt:lpstr>
      <vt:lpstr>PowerPoint Presentation</vt:lpstr>
      <vt:lpstr>PowerPoint Presentation</vt:lpstr>
      <vt:lpstr>PowerPoint Presentation</vt:lpstr>
      <vt:lpstr>Gastrointestinal</vt:lpstr>
      <vt:lpstr>PowerPoint Presentation</vt:lpstr>
      <vt:lpstr>Paediatric disease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</vt:lpstr>
      <vt:lpstr>Mild to Moderate Disease (Disease Restricted to Skin and Joints) </vt:lpstr>
      <vt:lpstr>PowerPoint Presentation</vt:lpstr>
      <vt:lpstr>Severe and Life-threatening Disease</vt:lpstr>
      <vt:lpstr>PowerPoint Presentation</vt:lpstr>
      <vt:lpstr>PowerPoint Presentation</vt:lpstr>
      <vt:lpstr>Maintenance therapy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MS-2017</dc:creator>
  <cp:lastModifiedBy>MS-2017</cp:lastModifiedBy>
  <cp:revision>63</cp:revision>
  <dcterms:created xsi:type="dcterms:W3CDTF">2021-12-11T10:10:41Z</dcterms:created>
  <dcterms:modified xsi:type="dcterms:W3CDTF">2022-11-26T20:06:53Z</dcterms:modified>
</cp:coreProperties>
</file>